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256" r:id="rId2"/>
    <p:sldId id="313" r:id="rId3"/>
    <p:sldId id="314" r:id="rId4"/>
    <p:sldId id="508" r:id="rId5"/>
    <p:sldId id="547" r:id="rId6"/>
    <p:sldId id="548" r:id="rId7"/>
    <p:sldId id="549" r:id="rId8"/>
    <p:sldId id="550" r:id="rId9"/>
    <p:sldId id="576" r:id="rId10"/>
    <p:sldId id="479" r:id="rId11"/>
    <p:sldId id="496" r:id="rId12"/>
    <p:sldId id="497" r:id="rId13"/>
    <p:sldId id="498" r:id="rId14"/>
    <p:sldId id="499" r:id="rId15"/>
    <p:sldId id="500" r:id="rId16"/>
    <p:sldId id="501" r:id="rId17"/>
    <p:sldId id="503" r:id="rId18"/>
    <p:sldId id="502" r:id="rId19"/>
    <p:sldId id="504" r:id="rId20"/>
    <p:sldId id="575" r:id="rId21"/>
    <p:sldId id="551" r:id="rId22"/>
    <p:sldId id="552" r:id="rId23"/>
    <p:sldId id="553" r:id="rId24"/>
    <p:sldId id="554" r:id="rId25"/>
    <p:sldId id="555" r:id="rId26"/>
    <p:sldId id="556" r:id="rId27"/>
    <p:sldId id="557" r:id="rId28"/>
    <p:sldId id="558" r:id="rId29"/>
    <p:sldId id="559" r:id="rId30"/>
    <p:sldId id="560" r:id="rId31"/>
    <p:sldId id="540" r:id="rId32"/>
    <p:sldId id="274" r:id="rId33"/>
    <p:sldId id="298" r:id="rId34"/>
    <p:sldId id="297"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780" y="6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1/31/2024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3834317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1/31/2024</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1/31/2024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1/31/2024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1/31/2024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1/31/2024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1/31/2024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1/31/2024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1/31/2024</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1/31/2024</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4500</a:t>
            </a:r>
          </a:p>
        </p:txBody>
      </p:sp>
      <p:sp>
        <p:nvSpPr>
          <p:cNvPr id="3" name="Subtitle 2"/>
          <p:cNvSpPr>
            <a:spLocks noGrp="1"/>
          </p:cNvSpPr>
          <p:nvPr>
            <p:ph type="subTitle" idx="1"/>
          </p:nvPr>
        </p:nvSpPr>
        <p:spPr/>
        <p:txBody>
          <a:bodyPr/>
          <a:lstStyle/>
          <a:p>
            <a:r>
              <a:rPr lang="en-US" dirty="0"/>
              <a:t>Week 4 - Wednesday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Scheduling to minimize lateness</a:t>
            </a:r>
          </a:p>
        </p:txBody>
      </p:sp>
      <p:sp>
        <p:nvSpPr>
          <p:cNvPr id="3" name="Content Placeholder 2"/>
          <p:cNvSpPr>
            <a:spLocks noGrp="1"/>
          </p:cNvSpPr>
          <p:nvPr>
            <p:ph idx="1"/>
          </p:nvPr>
        </p:nvSpPr>
        <p:spPr/>
        <p:txBody>
          <a:bodyPr>
            <a:normAutofit/>
          </a:bodyPr>
          <a:lstStyle/>
          <a:p>
            <a:r>
              <a:rPr lang="en-US" dirty="0"/>
              <a:t>Consider a problem with requests that are not fixed in time</a:t>
            </a:r>
          </a:p>
          <a:p>
            <a:r>
              <a:rPr lang="en-US" dirty="0"/>
              <a:t>Instead, each request </a:t>
            </a:r>
            <a:r>
              <a:rPr lang="en-US" b="1" i="1" dirty="0" err="1"/>
              <a:t>i</a:t>
            </a:r>
            <a:r>
              <a:rPr lang="en-US" dirty="0"/>
              <a:t> has a deadline </a:t>
            </a:r>
            <a:r>
              <a:rPr lang="en-US" b="1" i="1" dirty="0"/>
              <a:t>d</a:t>
            </a:r>
            <a:r>
              <a:rPr lang="en-US" b="1" i="1" baseline="-25000" dirty="0"/>
              <a:t>i</a:t>
            </a:r>
            <a:r>
              <a:rPr lang="en-US" dirty="0"/>
              <a:t> and requires time </a:t>
            </a:r>
            <a:r>
              <a:rPr lang="en-US" b="1" i="1" dirty="0" err="1"/>
              <a:t>t</a:t>
            </a:r>
            <a:r>
              <a:rPr lang="en-US" b="1" i="1" baseline="-25000" dirty="0" err="1"/>
              <a:t>i</a:t>
            </a:r>
            <a:r>
              <a:rPr lang="en-US" dirty="0"/>
              <a:t> using the resources</a:t>
            </a:r>
          </a:p>
          <a:p>
            <a:r>
              <a:rPr lang="en-US" dirty="0"/>
              <a:t>If the finish time </a:t>
            </a:r>
            <a:r>
              <a:rPr lang="en-US" b="1" i="1" dirty="0"/>
              <a:t>f</a:t>
            </a:r>
            <a:r>
              <a:rPr lang="en-US" dirty="0"/>
              <a:t>(</a:t>
            </a:r>
            <a:r>
              <a:rPr lang="en-US" b="1" i="1" dirty="0" err="1"/>
              <a:t>i</a:t>
            </a:r>
            <a:r>
              <a:rPr lang="en-US" dirty="0"/>
              <a:t>) &gt; </a:t>
            </a:r>
            <a:r>
              <a:rPr lang="en-US" b="1" i="1" dirty="0"/>
              <a:t>d</a:t>
            </a:r>
            <a:r>
              <a:rPr lang="en-US" b="1" i="1" baseline="-25000" dirty="0"/>
              <a:t>i</a:t>
            </a:r>
            <a:r>
              <a:rPr lang="en-US" dirty="0"/>
              <a:t>, its lateness </a:t>
            </a:r>
            <a:r>
              <a:rPr lang="en-US" b="1" i="1" dirty="0"/>
              <a:t>l</a:t>
            </a:r>
            <a:r>
              <a:rPr lang="en-US" b="1" i="1" baseline="-25000" dirty="0"/>
              <a:t>i</a:t>
            </a:r>
            <a:r>
              <a:rPr lang="en-US" dirty="0"/>
              <a:t> = </a:t>
            </a:r>
            <a:r>
              <a:rPr lang="en-US" b="1" i="1" dirty="0"/>
              <a:t>f</a:t>
            </a:r>
            <a:r>
              <a:rPr lang="en-US" dirty="0"/>
              <a:t>(</a:t>
            </a:r>
            <a:r>
              <a:rPr lang="en-US" b="1" i="1" dirty="0" err="1"/>
              <a:t>i</a:t>
            </a:r>
            <a:r>
              <a:rPr lang="en-US" dirty="0"/>
              <a:t>) – </a:t>
            </a:r>
            <a:r>
              <a:rPr lang="en-US" b="1" i="1" dirty="0"/>
              <a:t>d</a:t>
            </a:r>
            <a:r>
              <a:rPr lang="en-US" b="1" i="1" baseline="-25000" dirty="0"/>
              <a:t>i</a:t>
            </a:r>
          </a:p>
          <a:p>
            <a:r>
              <a:rPr lang="en-US" dirty="0"/>
              <a:t>If the finish time </a:t>
            </a:r>
            <a:r>
              <a:rPr lang="en-US" b="1" i="1" dirty="0"/>
              <a:t>f</a:t>
            </a:r>
            <a:r>
              <a:rPr lang="en-US" dirty="0"/>
              <a:t>(</a:t>
            </a:r>
            <a:r>
              <a:rPr lang="en-US" b="1" i="1" dirty="0" err="1"/>
              <a:t>i</a:t>
            </a:r>
            <a:r>
              <a:rPr lang="en-US" dirty="0"/>
              <a:t>) ≤ </a:t>
            </a:r>
            <a:r>
              <a:rPr lang="en-US" b="1" i="1" dirty="0"/>
              <a:t>d</a:t>
            </a:r>
            <a:r>
              <a:rPr lang="en-US" b="1" i="1" baseline="-25000" dirty="0"/>
              <a:t>i</a:t>
            </a:r>
            <a:r>
              <a:rPr lang="en-US" dirty="0"/>
              <a:t>, its lateness </a:t>
            </a:r>
            <a:r>
              <a:rPr lang="en-US" b="1" i="1" dirty="0"/>
              <a:t>l</a:t>
            </a:r>
            <a:r>
              <a:rPr lang="en-US" b="1" i="1" baseline="-25000" dirty="0"/>
              <a:t>i</a:t>
            </a:r>
            <a:r>
              <a:rPr lang="en-US" dirty="0"/>
              <a:t> = 0</a:t>
            </a:r>
          </a:p>
          <a:p>
            <a:r>
              <a:rPr lang="en-US" dirty="0"/>
              <a:t>One goal we could have is to minimize the maximum lateness of any given job</a:t>
            </a:r>
          </a:p>
          <a:p>
            <a:pPr lvl="1"/>
            <a:r>
              <a:rPr lang="en-US" dirty="0"/>
              <a:t>We don't care about the sum of the lateness, just the single job that is the </a:t>
            </a:r>
            <a:r>
              <a:rPr lang="en-US" b="1" dirty="0"/>
              <a:t>most</a:t>
            </a:r>
            <a:r>
              <a:rPr lang="en-US" dirty="0"/>
              <a:t> overdue</a:t>
            </a:r>
          </a:p>
        </p:txBody>
      </p:sp>
    </p:spTree>
    <p:extLst>
      <p:ext uri="{BB962C8B-B14F-4D97-AF65-F5344CB8AC3E}">
        <p14:creationId xmlns:p14="http://schemas.microsoft.com/office/powerpoint/2010/main" val="1354704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Scheduling example</a:t>
            </a:r>
          </a:p>
        </p:txBody>
      </p:sp>
      <p:sp>
        <p:nvSpPr>
          <p:cNvPr id="3" name="Content Placeholder 2"/>
          <p:cNvSpPr>
            <a:spLocks noGrp="1"/>
          </p:cNvSpPr>
          <p:nvPr>
            <p:ph idx="1"/>
          </p:nvPr>
        </p:nvSpPr>
        <p:spPr>
          <a:xfrm>
            <a:off x="1600200" y="1775192"/>
            <a:ext cx="8610600" cy="4625609"/>
          </a:xfrm>
        </p:spPr>
        <p:txBody>
          <a:bodyPr/>
          <a:lstStyle/>
          <a:p>
            <a:endParaRPr lang="en-US" dirty="0"/>
          </a:p>
          <a:p>
            <a:r>
              <a:rPr lang="en-US" dirty="0"/>
              <a:t>Job 1:</a:t>
            </a:r>
          </a:p>
          <a:p>
            <a:endParaRPr lang="en-US" dirty="0"/>
          </a:p>
          <a:p>
            <a:r>
              <a:rPr lang="en-US" dirty="0"/>
              <a:t>Job 2:</a:t>
            </a:r>
          </a:p>
          <a:p>
            <a:endParaRPr lang="en-US" dirty="0"/>
          </a:p>
          <a:p>
            <a:r>
              <a:rPr lang="en-US" dirty="0"/>
              <a:t>Job 3:</a:t>
            </a:r>
          </a:p>
          <a:p>
            <a:endParaRPr lang="en-US" dirty="0"/>
          </a:p>
          <a:p>
            <a:r>
              <a:rPr lang="en-US" dirty="0"/>
              <a:t>Solution:</a:t>
            </a:r>
          </a:p>
          <a:p>
            <a:r>
              <a:rPr lang="en-US" dirty="0"/>
              <a:t>Lateness = 0</a:t>
            </a:r>
          </a:p>
        </p:txBody>
      </p:sp>
      <p:grpSp>
        <p:nvGrpSpPr>
          <p:cNvPr id="27" name="Group 26"/>
          <p:cNvGrpSpPr/>
          <p:nvPr/>
        </p:nvGrpSpPr>
        <p:grpSpPr>
          <a:xfrm>
            <a:off x="3810000" y="1746610"/>
            <a:ext cx="2859806" cy="1072790"/>
            <a:chOff x="2286000" y="1746610"/>
            <a:chExt cx="2859806" cy="1072790"/>
          </a:xfrm>
        </p:grpSpPr>
        <p:sp>
          <p:nvSpPr>
            <p:cNvPr id="4" name="Rectangle 3"/>
            <p:cNvSpPr/>
            <p:nvPr/>
          </p:nvSpPr>
          <p:spPr>
            <a:xfrm>
              <a:off x="2286000" y="2438400"/>
              <a:ext cx="990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4267200" y="2424112"/>
              <a:ext cx="0" cy="381000"/>
            </a:xfrm>
            <a:prstGeom prst="line">
              <a:avLst/>
            </a:prstGeom>
            <a:ln>
              <a:headEnd type="oval" w="lg" len="lg"/>
            </a:ln>
          </p:spPr>
          <p:style>
            <a:lnRef idx="3">
              <a:schemeClr val="dk1"/>
            </a:lnRef>
            <a:fillRef idx="0">
              <a:schemeClr val="dk1"/>
            </a:fillRef>
            <a:effectRef idx="2">
              <a:schemeClr val="dk1"/>
            </a:effectRef>
            <a:fontRef idx="minor">
              <a:schemeClr val="tx1"/>
            </a:fontRef>
          </p:style>
        </p:cxnSp>
        <p:sp>
          <p:nvSpPr>
            <p:cNvPr id="21" name="TextBox 20"/>
            <p:cNvSpPr txBox="1"/>
            <p:nvPr/>
          </p:nvSpPr>
          <p:spPr>
            <a:xfrm>
              <a:off x="3388594" y="1746610"/>
              <a:ext cx="1757212" cy="461665"/>
            </a:xfrm>
            <a:prstGeom prst="rect">
              <a:avLst/>
            </a:prstGeom>
            <a:noFill/>
          </p:spPr>
          <p:txBody>
            <a:bodyPr wrap="none" rtlCol="0">
              <a:spAutoFit/>
            </a:bodyPr>
            <a:lstStyle/>
            <a:p>
              <a:pPr algn="ctr"/>
              <a:r>
                <a:rPr lang="en-US" sz="2400" dirty="0"/>
                <a:t>Deadline = 2</a:t>
              </a:r>
            </a:p>
          </p:txBody>
        </p:sp>
      </p:grpSp>
      <p:grpSp>
        <p:nvGrpSpPr>
          <p:cNvPr id="28" name="Group 27"/>
          <p:cNvGrpSpPr/>
          <p:nvPr/>
        </p:nvGrpSpPr>
        <p:grpSpPr>
          <a:xfrm>
            <a:off x="3810000" y="2732558"/>
            <a:ext cx="4764806" cy="1075123"/>
            <a:chOff x="2286000" y="2732557"/>
            <a:chExt cx="4764806" cy="1075123"/>
          </a:xfrm>
        </p:grpSpPr>
        <p:cxnSp>
          <p:nvCxnSpPr>
            <p:cNvPr id="12" name="Straight Connector 11"/>
            <p:cNvCxnSpPr/>
            <p:nvPr/>
          </p:nvCxnSpPr>
          <p:spPr>
            <a:xfrm>
              <a:off x="6172200" y="3426680"/>
              <a:ext cx="0" cy="381000"/>
            </a:xfrm>
            <a:prstGeom prst="line">
              <a:avLst/>
            </a:prstGeom>
            <a:ln>
              <a:headEnd type="oval" w="lg" len="lg"/>
            </a:ln>
          </p:spPr>
          <p:style>
            <a:lnRef idx="3">
              <a:schemeClr val="dk1"/>
            </a:lnRef>
            <a:fillRef idx="0">
              <a:schemeClr val="dk1"/>
            </a:fillRef>
            <a:effectRef idx="2">
              <a:schemeClr val="dk1"/>
            </a:effectRef>
            <a:fontRef idx="minor">
              <a:schemeClr val="tx1"/>
            </a:fontRef>
          </p:style>
        </p:cxnSp>
        <p:sp>
          <p:nvSpPr>
            <p:cNvPr id="15" name="Rectangle 14"/>
            <p:cNvSpPr/>
            <p:nvPr/>
          </p:nvSpPr>
          <p:spPr>
            <a:xfrm>
              <a:off x="2286000" y="3426680"/>
              <a:ext cx="1943100" cy="381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2" name="TextBox 21"/>
            <p:cNvSpPr txBox="1"/>
            <p:nvPr/>
          </p:nvSpPr>
          <p:spPr>
            <a:xfrm>
              <a:off x="5293594" y="2732557"/>
              <a:ext cx="1757212" cy="461665"/>
            </a:xfrm>
            <a:prstGeom prst="rect">
              <a:avLst/>
            </a:prstGeom>
            <a:noFill/>
          </p:spPr>
          <p:txBody>
            <a:bodyPr wrap="none" rtlCol="0">
              <a:spAutoFit/>
            </a:bodyPr>
            <a:lstStyle/>
            <a:p>
              <a:pPr algn="ctr"/>
              <a:r>
                <a:rPr lang="en-US" sz="2400" dirty="0"/>
                <a:t>Deadline = 4</a:t>
              </a:r>
            </a:p>
          </p:txBody>
        </p:sp>
      </p:grpSp>
      <p:grpSp>
        <p:nvGrpSpPr>
          <p:cNvPr id="29" name="Group 28"/>
          <p:cNvGrpSpPr/>
          <p:nvPr/>
        </p:nvGrpSpPr>
        <p:grpSpPr>
          <a:xfrm>
            <a:off x="3810000" y="3700586"/>
            <a:ext cx="6707906" cy="1100015"/>
            <a:chOff x="2286000" y="3700585"/>
            <a:chExt cx="6707906" cy="1100015"/>
          </a:xfrm>
        </p:grpSpPr>
        <p:sp>
          <p:nvSpPr>
            <p:cNvPr id="16" name="Rectangle 15"/>
            <p:cNvSpPr/>
            <p:nvPr/>
          </p:nvSpPr>
          <p:spPr>
            <a:xfrm>
              <a:off x="2286000" y="4419600"/>
              <a:ext cx="2914650" cy="3810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cxnSp>
          <p:nvCxnSpPr>
            <p:cNvPr id="20" name="Straight Connector 19"/>
            <p:cNvCxnSpPr/>
            <p:nvPr/>
          </p:nvCxnSpPr>
          <p:spPr>
            <a:xfrm>
              <a:off x="8115300" y="4419600"/>
              <a:ext cx="0" cy="381000"/>
            </a:xfrm>
            <a:prstGeom prst="line">
              <a:avLst/>
            </a:prstGeom>
            <a:ln>
              <a:headEnd type="oval" w="lg" len="lg"/>
            </a:ln>
          </p:spPr>
          <p:style>
            <a:lnRef idx="3">
              <a:schemeClr val="dk1"/>
            </a:lnRef>
            <a:fillRef idx="0">
              <a:schemeClr val="dk1"/>
            </a:fillRef>
            <a:effectRef idx="2">
              <a:schemeClr val="dk1"/>
            </a:effectRef>
            <a:fontRef idx="minor">
              <a:schemeClr val="tx1"/>
            </a:fontRef>
          </p:style>
        </p:cxnSp>
        <p:sp>
          <p:nvSpPr>
            <p:cNvPr id="23" name="TextBox 22"/>
            <p:cNvSpPr txBox="1"/>
            <p:nvPr/>
          </p:nvSpPr>
          <p:spPr>
            <a:xfrm>
              <a:off x="7236694" y="3700585"/>
              <a:ext cx="1757212" cy="461665"/>
            </a:xfrm>
            <a:prstGeom prst="rect">
              <a:avLst/>
            </a:prstGeom>
            <a:noFill/>
          </p:spPr>
          <p:txBody>
            <a:bodyPr wrap="none" rtlCol="0">
              <a:spAutoFit/>
            </a:bodyPr>
            <a:lstStyle/>
            <a:p>
              <a:pPr algn="ctr"/>
              <a:r>
                <a:rPr lang="en-US" sz="2400" dirty="0"/>
                <a:t>Deadline = 6</a:t>
              </a:r>
            </a:p>
          </p:txBody>
        </p:sp>
      </p:grpSp>
      <p:grpSp>
        <p:nvGrpSpPr>
          <p:cNvPr id="30" name="Group 29"/>
          <p:cNvGrpSpPr/>
          <p:nvPr/>
        </p:nvGrpSpPr>
        <p:grpSpPr>
          <a:xfrm>
            <a:off x="3810000" y="5334000"/>
            <a:ext cx="5810250" cy="381000"/>
            <a:chOff x="2286000" y="5334000"/>
            <a:chExt cx="5810250" cy="381000"/>
          </a:xfrm>
        </p:grpSpPr>
        <p:sp>
          <p:nvSpPr>
            <p:cNvPr id="24" name="Rectangle 23"/>
            <p:cNvSpPr/>
            <p:nvPr/>
          </p:nvSpPr>
          <p:spPr>
            <a:xfrm>
              <a:off x="2286000" y="5334000"/>
              <a:ext cx="990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276600" y="5334000"/>
              <a:ext cx="1943100" cy="381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6" name="Rectangle 25"/>
            <p:cNvSpPr/>
            <p:nvPr/>
          </p:nvSpPr>
          <p:spPr>
            <a:xfrm>
              <a:off x="5181600" y="5334000"/>
              <a:ext cx="2914650" cy="3810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70923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Designing the algorithm</a:t>
            </a:r>
          </a:p>
        </p:txBody>
      </p:sp>
      <p:sp>
        <p:nvSpPr>
          <p:cNvPr id="3" name="Content Placeholder 2"/>
          <p:cNvSpPr>
            <a:spLocks noGrp="1"/>
          </p:cNvSpPr>
          <p:nvPr>
            <p:ph idx="1"/>
          </p:nvPr>
        </p:nvSpPr>
        <p:spPr/>
        <p:txBody>
          <a:bodyPr/>
          <a:lstStyle/>
          <a:p>
            <a:r>
              <a:rPr lang="en-US" dirty="0"/>
              <a:t>Which request do we schedule next?</a:t>
            </a:r>
          </a:p>
          <a:p>
            <a:r>
              <a:rPr lang="en-US" dirty="0"/>
              <a:t>Shortest jobs first?</a:t>
            </a:r>
          </a:p>
          <a:p>
            <a:pPr lvl="1"/>
            <a:r>
              <a:rPr lang="en-US" dirty="0"/>
              <a:t>No, we could have short jobs with late deadlines</a:t>
            </a:r>
          </a:p>
          <a:p>
            <a:r>
              <a:rPr lang="en-US" dirty="0"/>
              <a:t>Jobs with the least slack time (</a:t>
            </a:r>
            <a:r>
              <a:rPr lang="en-US" b="1" i="1" dirty="0"/>
              <a:t>d</a:t>
            </a:r>
            <a:r>
              <a:rPr lang="en-US" b="1" i="1" baseline="-25000" dirty="0"/>
              <a:t>i</a:t>
            </a:r>
            <a:r>
              <a:rPr lang="en-US" dirty="0"/>
              <a:t> – </a:t>
            </a:r>
            <a:r>
              <a:rPr lang="en-US" b="1" i="1" dirty="0" err="1"/>
              <a:t>t</a:t>
            </a:r>
            <a:r>
              <a:rPr lang="en-US" b="1" i="1" baseline="-25000" dirty="0" err="1"/>
              <a:t>i</a:t>
            </a:r>
            <a:r>
              <a:rPr lang="en-US" dirty="0"/>
              <a:t>)</a:t>
            </a:r>
          </a:p>
          <a:p>
            <a:pPr lvl="1"/>
            <a:r>
              <a:rPr lang="en-US" dirty="0"/>
              <a:t>No, consider Job 1 with </a:t>
            </a:r>
            <a:r>
              <a:rPr lang="en-US" b="1" i="1" dirty="0"/>
              <a:t>t</a:t>
            </a:r>
            <a:r>
              <a:rPr lang="en-US" baseline="-25000" dirty="0"/>
              <a:t>1</a:t>
            </a:r>
            <a:r>
              <a:rPr lang="en-US" dirty="0"/>
              <a:t> = 1 and </a:t>
            </a:r>
            <a:r>
              <a:rPr lang="en-US" b="1" i="1" dirty="0"/>
              <a:t>d</a:t>
            </a:r>
            <a:r>
              <a:rPr lang="en-US" baseline="-25000" dirty="0"/>
              <a:t>1</a:t>
            </a:r>
            <a:r>
              <a:rPr lang="en-US" dirty="0"/>
              <a:t> = 2 and Job 2 with </a:t>
            </a:r>
            <a:r>
              <a:rPr lang="en-US" b="1" i="1" dirty="0"/>
              <a:t>t</a:t>
            </a:r>
            <a:r>
              <a:rPr lang="en-US" baseline="-25000" dirty="0"/>
              <a:t>2</a:t>
            </a:r>
            <a:r>
              <a:rPr lang="en-US" dirty="0"/>
              <a:t> = 10 and </a:t>
            </a:r>
            <a:r>
              <a:rPr lang="en-US" b="1" i="1" dirty="0"/>
              <a:t>d</a:t>
            </a:r>
            <a:r>
              <a:rPr lang="en-US" baseline="-25000" dirty="0"/>
              <a:t>2</a:t>
            </a:r>
            <a:r>
              <a:rPr lang="en-US" dirty="0"/>
              <a:t> = 10</a:t>
            </a:r>
          </a:p>
          <a:p>
            <a:r>
              <a:rPr lang="en-US" dirty="0"/>
              <a:t>Sort by order of increasing deadlines?</a:t>
            </a:r>
          </a:p>
          <a:p>
            <a:pPr lvl="1"/>
            <a:r>
              <a:rPr lang="en-US" dirty="0"/>
              <a:t>Surprisingly, yes!  Length of job doesn't matter</a:t>
            </a:r>
          </a:p>
        </p:txBody>
      </p:sp>
    </p:spTree>
    <p:extLst>
      <p:ext uri="{BB962C8B-B14F-4D97-AF65-F5344CB8AC3E}">
        <p14:creationId xmlns:p14="http://schemas.microsoft.com/office/powerpoint/2010/main" val="1871426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Minimizing lateness algorithm</a:t>
            </a:r>
          </a:p>
        </p:txBody>
      </p:sp>
      <p:sp>
        <p:nvSpPr>
          <p:cNvPr id="3" name="Content Placeholder 2"/>
          <p:cNvSpPr>
            <a:spLocks noGrp="1"/>
          </p:cNvSpPr>
          <p:nvPr>
            <p:ph idx="1"/>
          </p:nvPr>
        </p:nvSpPr>
        <p:spPr/>
        <p:txBody>
          <a:bodyPr/>
          <a:lstStyle/>
          <a:p>
            <a:r>
              <a:rPr lang="en-US" dirty="0"/>
              <a:t>Sort the jobs in increasing order of deadlines</a:t>
            </a:r>
          </a:p>
          <a:p>
            <a:r>
              <a:rPr lang="en-US" dirty="0"/>
              <a:t>For simplicity, relabel jobs and deadlines so that </a:t>
            </a:r>
            <a:r>
              <a:rPr lang="en-US" b="1" i="1" dirty="0"/>
              <a:t>d</a:t>
            </a:r>
            <a:r>
              <a:rPr lang="en-US" baseline="-25000" dirty="0"/>
              <a:t>1</a:t>
            </a:r>
            <a:r>
              <a:rPr lang="en-US" dirty="0"/>
              <a:t> ≤ </a:t>
            </a:r>
            <a:r>
              <a:rPr lang="en-US" b="1" i="1" dirty="0"/>
              <a:t>d</a:t>
            </a:r>
            <a:r>
              <a:rPr lang="en-US" baseline="-25000" dirty="0"/>
              <a:t>2</a:t>
            </a:r>
            <a:r>
              <a:rPr lang="en-US" dirty="0"/>
              <a:t> ≤ … </a:t>
            </a:r>
            <a:r>
              <a:rPr lang="en-US" b="1" i="1" dirty="0" err="1"/>
              <a:t>d</a:t>
            </a:r>
            <a:r>
              <a:rPr lang="en-US" b="1" i="1" baseline="-25000" dirty="0" err="1"/>
              <a:t>n</a:t>
            </a:r>
            <a:endParaRPr lang="en-US" b="1" i="1" baseline="-25000" dirty="0"/>
          </a:p>
          <a:p>
            <a:r>
              <a:rPr lang="en-US" dirty="0"/>
              <a:t>Set </a:t>
            </a:r>
            <a:r>
              <a:rPr lang="en-US" b="1" i="1" dirty="0"/>
              <a:t>f</a:t>
            </a:r>
            <a:r>
              <a:rPr lang="en-US" dirty="0"/>
              <a:t> = </a:t>
            </a:r>
            <a:r>
              <a:rPr lang="en-US" b="1" i="1" dirty="0"/>
              <a:t>s</a:t>
            </a:r>
          </a:p>
          <a:p>
            <a:r>
              <a:rPr lang="en-US" dirty="0"/>
              <a:t>For </a:t>
            </a:r>
            <a:r>
              <a:rPr lang="en-US" b="1" i="1" dirty="0" err="1"/>
              <a:t>i</a:t>
            </a:r>
            <a:r>
              <a:rPr lang="en-US" dirty="0"/>
              <a:t> = 1, 2, …, </a:t>
            </a:r>
            <a:r>
              <a:rPr lang="en-US" b="1" i="1" dirty="0"/>
              <a:t>n</a:t>
            </a:r>
          </a:p>
          <a:p>
            <a:pPr lvl="1"/>
            <a:r>
              <a:rPr lang="en-US" dirty="0"/>
              <a:t>Assign job </a:t>
            </a:r>
            <a:r>
              <a:rPr lang="en-US" b="1" i="1" dirty="0" err="1"/>
              <a:t>i</a:t>
            </a:r>
            <a:r>
              <a:rPr lang="en-US" dirty="0"/>
              <a:t> to the interval from </a:t>
            </a:r>
            <a:r>
              <a:rPr lang="en-US" b="1" i="1" dirty="0"/>
              <a:t>s</a:t>
            </a:r>
            <a:r>
              <a:rPr lang="en-US" dirty="0"/>
              <a:t>(</a:t>
            </a:r>
            <a:r>
              <a:rPr lang="en-US" b="1" i="1" dirty="0" err="1"/>
              <a:t>i</a:t>
            </a:r>
            <a:r>
              <a:rPr lang="en-US" dirty="0"/>
              <a:t>) = </a:t>
            </a:r>
            <a:r>
              <a:rPr lang="en-US" b="1" i="1" dirty="0"/>
              <a:t>f</a:t>
            </a:r>
            <a:r>
              <a:rPr lang="en-US" dirty="0"/>
              <a:t> to </a:t>
            </a:r>
            <a:r>
              <a:rPr lang="en-US" b="1" i="1" dirty="0"/>
              <a:t>f</a:t>
            </a:r>
            <a:r>
              <a:rPr lang="en-US" dirty="0"/>
              <a:t>(</a:t>
            </a:r>
            <a:r>
              <a:rPr lang="en-US" b="1" i="1" dirty="0" err="1"/>
              <a:t>i</a:t>
            </a:r>
            <a:r>
              <a:rPr lang="en-US" dirty="0"/>
              <a:t>) = </a:t>
            </a:r>
            <a:r>
              <a:rPr lang="en-US" b="1" i="1" dirty="0"/>
              <a:t>f</a:t>
            </a:r>
            <a:r>
              <a:rPr lang="en-US" dirty="0"/>
              <a:t> + </a:t>
            </a:r>
            <a:r>
              <a:rPr lang="en-US" b="1" i="1" dirty="0" err="1"/>
              <a:t>t</a:t>
            </a:r>
            <a:r>
              <a:rPr lang="en-US" b="1" i="1" baseline="-25000" dirty="0" err="1"/>
              <a:t>i</a:t>
            </a:r>
            <a:endParaRPr lang="en-US" b="1" i="1" baseline="-25000" dirty="0"/>
          </a:p>
          <a:p>
            <a:pPr lvl="1"/>
            <a:r>
              <a:rPr lang="en-US" dirty="0"/>
              <a:t>Set </a:t>
            </a:r>
            <a:r>
              <a:rPr lang="en-US" b="1" i="1" dirty="0"/>
              <a:t>f</a:t>
            </a:r>
            <a:r>
              <a:rPr lang="en-US" dirty="0"/>
              <a:t> = </a:t>
            </a:r>
            <a:r>
              <a:rPr lang="en-US" b="1" i="1" dirty="0"/>
              <a:t>f</a:t>
            </a:r>
            <a:r>
              <a:rPr lang="en-US" dirty="0"/>
              <a:t> + </a:t>
            </a:r>
            <a:r>
              <a:rPr lang="en-US" b="1" i="1" dirty="0" err="1"/>
              <a:t>t</a:t>
            </a:r>
            <a:r>
              <a:rPr lang="en-US" b="1" i="1" baseline="-25000" dirty="0" err="1"/>
              <a:t>i</a:t>
            </a:r>
            <a:endParaRPr lang="en-US" b="1" i="1" baseline="-25000" dirty="0"/>
          </a:p>
        </p:txBody>
      </p:sp>
    </p:spTree>
    <p:extLst>
      <p:ext uri="{BB962C8B-B14F-4D97-AF65-F5344CB8AC3E}">
        <p14:creationId xmlns:p14="http://schemas.microsoft.com/office/powerpoint/2010/main" val="4289833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Observations</a:t>
            </a:r>
          </a:p>
        </p:txBody>
      </p:sp>
      <p:sp>
        <p:nvSpPr>
          <p:cNvPr id="3" name="Content Placeholder 2"/>
          <p:cNvSpPr>
            <a:spLocks noGrp="1"/>
          </p:cNvSpPr>
          <p:nvPr>
            <p:ph idx="1"/>
          </p:nvPr>
        </p:nvSpPr>
        <p:spPr/>
        <p:txBody>
          <a:bodyPr>
            <a:normAutofit/>
          </a:bodyPr>
          <a:lstStyle/>
          <a:p>
            <a:r>
              <a:rPr lang="en-US" b="1" dirty="0"/>
              <a:t>Idle time</a:t>
            </a:r>
            <a:r>
              <a:rPr lang="en-US" dirty="0"/>
              <a:t> is time when no jobs are scheduled but there are still jobs left (gaps)</a:t>
            </a:r>
          </a:p>
          <a:p>
            <a:r>
              <a:rPr lang="en-US" dirty="0"/>
              <a:t>There is an optimal schedule with no idle time</a:t>
            </a:r>
          </a:p>
          <a:p>
            <a:r>
              <a:rPr lang="en-US" dirty="0"/>
              <a:t>We will use an </a:t>
            </a:r>
            <a:r>
              <a:rPr lang="en-US" b="1" dirty="0"/>
              <a:t>exchange argument</a:t>
            </a:r>
            <a:r>
              <a:rPr lang="en-US" dirty="0"/>
              <a:t> to transform the optimal schedule </a:t>
            </a:r>
            <a:r>
              <a:rPr lang="en-US" b="1" i="1" dirty="0"/>
              <a:t>O</a:t>
            </a:r>
            <a:r>
              <a:rPr lang="en-US" dirty="0"/>
              <a:t> into the schedule </a:t>
            </a:r>
            <a:r>
              <a:rPr lang="en-US" b="1" i="1" dirty="0"/>
              <a:t>A</a:t>
            </a:r>
            <a:r>
              <a:rPr lang="en-US" dirty="0"/>
              <a:t> we produce</a:t>
            </a:r>
          </a:p>
          <a:p>
            <a:r>
              <a:rPr lang="en-US" dirty="0"/>
              <a:t>We say that a schedule has an </a:t>
            </a:r>
            <a:r>
              <a:rPr lang="en-US" b="1" dirty="0"/>
              <a:t>inversion</a:t>
            </a:r>
            <a:r>
              <a:rPr lang="en-US" dirty="0"/>
              <a:t> if a job </a:t>
            </a:r>
            <a:r>
              <a:rPr lang="en-US" b="1" i="1" dirty="0" err="1"/>
              <a:t>i</a:t>
            </a:r>
            <a:r>
              <a:rPr lang="en-US" dirty="0"/>
              <a:t> with deadline </a:t>
            </a:r>
            <a:r>
              <a:rPr lang="en-US" b="1" i="1" dirty="0"/>
              <a:t>d</a:t>
            </a:r>
            <a:r>
              <a:rPr lang="en-US" b="1" i="1" baseline="-25000" dirty="0"/>
              <a:t>i</a:t>
            </a:r>
            <a:r>
              <a:rPr lang="en-US" dirty="0"/>
              <a:t> is scheduled before a job </a:t>
            </a:r>
            <a:r>
              <a:rPr lang="en-US" b="1" i="1" dirty="0"/>
              <a:t>j</a:t>
            </a:r>
            <a:r>
              <a:rPr lang="en-US" dirty="0"/>
              <a:t> with an earlier deadline </a:t>
            </a:r>
            <a:r>
              <a:rPr lang="en-US" b="1" i="1" dirty="0" err="1"/>
              <a:t>d</a:t>
            </a:r>
            <a:r>
              <a:rPr lang="en-US" b="1" i="1" baseline="-25000" dirty="0" err="1"/>
              <a:t>j</a:t>
            </a:r>
            <a:r>
              <a:rPr lang="en-US" dirty="0"/>
              <a:t> &lt; </a:t>
            </a:r>
            <a:r>
              <a:rPr lang="en-US" b="1" i="1" dirty="0"/>
              <a:t>d</a:t>
            </a:r>
            <a:r>
              <a:rPr lang="en-US" b="1" i="1" baseline="-25000" dirty="0"/>
              <a:t>i</a:t>
            </a:r>
          </a:p>
          <a:p>
            <a:pPr lvl="1"/>
            <a:r>
              <a:rPr lang="en-US" dirty="0"/>
              <a:t>Our algorithm produces a schedule with </a:t>
            </a:r>
            <a:r>
              <a:rPr lang="en-US" b="1" dirty="0"/>
              <a:t>no</a:t>
            </a:r>
            <a:r>
              <a:rPr lang="en-US" dirty="0"/>
              <a:t> inversions</a:t>
            </a:r>
          </a:p>
        </p:txBody>
      </p:sp>
    </p:spTree>
    <p:extLst>
      <p:ext uri="{BB962C8B-B14F-4D97-AF65-F5344CB8AC3E}">
        <p14:creationId xmlns:p14="http://schemas.microsoft.com/office/powerpoint/2010/main" val="669714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All schedules with no inversions and no idle time have the same maximum lateness</a:t>
            </a:r>
          </a:p>
        </p:txBody>
      </p:sp>
      <p:sp>
        <p:nvSpPr>
          <p:cNvPr id="3" name="Content Placeholder 2"/>
          <p:cNvSpPr>
            <a:spLocks noGrp="1"/>
          </p:cNvSpPr>
          <p:nvPr>
            <p:ph idx="1"/>
          </p:nvPr>
        </p:nvSpPr>
        <p:spPr/>
        <p:txBody>
          <a:bodyPr>
            <a:normAutofit/>
          </a:bodyPr>
          <a:lstStyle/>
          <a:p>
            <a:r>
              <a:rPr lang="en-US" dirty="0"/>
              <a:t>Proof:</a:t>
            </a:r>
          </a:p>
          <a:p>
            <a:pPr lvl="1"/>
            <a:r>
              <a:rPr lang="en-US" dirty="0"/>
              <a:t>If two different schedules have neither inversions nor idle time, they might not produce the same order of jobs, but they can only differ in the order in which jobs with identical deadlines are scheduled.</a:t>
            </a:r>
          </a:p>
          <a:p>
            <a:pPr lvl="1"/>
            <a:r>
              <a:rPr lang="en-US" dirty="0"/>
              <a:t>Consider such a deadline </a:t>
            </a:r>
            <a:r>
              <a:rPr lang="en-US" b="1" i="1" dirty="0"/>
              <a:t>d</a:t>
            </a:r>
            <a:r>
              <a:rPr lang="en-US" dirty="0"/>
              <a:t>. In both schedules, the jobs with deadline </a:t>
            </a:r>
            <a:r>
              <a:rPr lang="en-US" b="1" i="1" dirty="0"/>
              <a:t>d</a:t>
            </a:r>
            <a:r>
              <a:rPr lang="en-US" i="1" dirty="0"/>
              <a:t> </a:t>
            </a:r>
            <a:r>
              <a:rPr lang="en-US" dirty="0"/>
              <a:t>are all scheduled consecutively (after all jobs with earlier deadlines and before all jobs with later deadlines). Among the jobs with deadline </a:t>
            </a:r>
            <a:r>
              <a:rPr lang="en-US" b="1" i="1" dirty="0"/>
              <a:t>d</a:t>
            </a:r>
            <a:r>
              <a:rPr lang="en-US" dirty="0"/>
              <a:t>, the last one has the greatest lateness, and this lateness does not depend on the order of the jobs. ∎</a:t>
            </a:r>
          </a:p>
        </p:txBody>
      </p:sp>
    </p:spTree>
    <p:extLst>
      <p:ext uri="{BB962C8B-B14F-4D97-AF65-F5344CB8AC3E}">
        <p14:creationId xmlns:p14="http://schemas.microsoft.com/office/powerpoint/2010/main" val="1887369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There is an optimal schedule with no inversions and no idle time</a:t>
            </a:r>
          </a:p>
        </p:txBody>
      </p:sp>
      <p:sp>
        <p:nvSpPr>
          <p:cNvPr id="3" name="Content Placeholder 2"/>
          <p:cNvSpPr>
            <a:spLocks noGrp="1"/>
          </p:cNvSpPr>
          <p:nvPr>
            <p:ph idx="1"/>
          </p:nvPr>
        </p:nvSpPr>
        <p:spPr/>
        <p:txBody>
          <a:bodyPr>
            <a:normAutofit/>
          </a:bodyPr>
          <a:lstStyle/>
          <a:p>
            <a:r>
              <a:rPr lang="en-US" dirty="0"/>
              <a:t>Proof:</a:t>
            </a:r>
          </a:p>
          <a:p>
            <a:pPr lvl="1"/>
            <a:r>
              <a:rPr lang="en-US" dirty="0"/>
              <a:t>We know there is an optimal schedule </a:t>
            </a:r>
            <a:r>
              <a:rPr lang="en-US" b="1" i="1" dirty="0"/>
              <a:t>O</a:t>
            </a:r>
            <a:r>
              <a:rPr lang="en-US" dirty="0"/>
              <a:t> with no idle time.</a:t>
            </a:r>
          </a:p>
          <a:p>
            <a:pPr lvl="1"/>
            <a:r>
              <a:rPr lang="en-US" dirty="0"/>
              <a:t>If </a:t>
            </a:r>
            <a:r>
              <a:rPr lang="en-US" b="1" i="1" dirty="0"/>
              <a:t>O</a:t>
            </a:r>
            <a:r>
              <a:rPr lang="en-US" dirty="0"/>
              <a:t> has an inversion, then there is a pair of jobs </a:t>
            </a:r>
            <a:r>
              <a:rPr lang="en-US" b="1" i="1" dirty="0" err="1"/>
              <a:t>i</a:t>
            </a:r>
            <a:r>
              <a:rPr lang="en-US" dirty="0"/>
              <a:t> and </a:t>
            </a:r>
            <a:r>
              <a:rPr lang="en-US" b="1" i="1" dirty="0"/>
              <a:t>j</a:t>
            </a:r>
            <a:r>
              <a:rPr lang="en-US" dirty="0"/>
              <a:t> such that </a:t>
            </a:r>
            <a:r>
              <a:rPr lang="en-US" b="1" i="1" dirty="0"/>
              <a:t>j</a:t>
            </a:r>
            <a:r>
              <a:rPr lang="en-US" dirty="0"/>
              <a:t> is scheduled right after </a:t>
            </a:r>
            <a:r>
              <a:rPr lang="en-US" b="1" i="1" dirty="0" err="1"/>
              <a:t>i</a:t>
            </a:r>
            <a:r>
              <a:rPr lang="en-US" dirty="0"/>
              <a:t> and has </a:t>
            </a:r>
            <a:r>
              <a:rPr lang="en-US" b="1" i="1" dirty="0" err="1"/>
              <a:t>d</a:t>
            </a:r>
            <a:r>
              <a:rPr lang="en-US" b="1" i="1" baseline="-25000" dirty="0" err="1"/>
              <a:t>j</a:t>
            </a:r>
            <a:r>
              <a:rPr lang="en-US" dirty="0"/>
              <a:t> &lt; </a:t>
            </a:r>
            <a:r>
              <a:rPr lang="en-US" b="1" i="1" dirty="0"/>
              <a:t>d</a:t>
            </a:r>
            <a:r>
              <a:rPr lang="en-US" b="1" i="1" baseline="-25000" dirty="0"/>
              <a:t>i</a:t>
            </a:r>
            <a:r>
              <a:rPr lang="en-US" dirty="0"/>
              <a:t>.</a:t>
            </a:r>
          </a:p>
          <a:p>
            <a:pPr lvl="1"/>
            <a:r>
              <a:rPr lang="en-US" dirty="0"/>
              <a:t>If there were no inversions, all of the deadlines would be in order, but the fact that there is an inversion means that some point  will be reached where a job has an earlier deadline than the job before it.  Let that job be </a:t>
            </a:r>
            <a:r>
              <a:rPr lang="en-US" b="1" i="1" dirty="0" err="1"/>
              <a:t>i</a:t>
            </a:r>
            <a:r>
              <a:rPr lang="en-US" dirty="0"/>
              <a:t> and the previous job be </a:t>
            </a:r>
            <a:r>
              <a:rPr lang="en-US" b="1" i="1" dirty="0"/>
              <a:t>j</a:t>
            </a:r>
            <a:r>
              <a:rPr lang="en-US" dirty="0"/>
              <a:t>.</a:t>
            </a:r>
          </a:p>
          <a:p>
            <a:pPr lvl="1"/>
            <a:r>
              <a:rPr lang="en-US" dirty="0"/>
              <a:t>If we swap </a:t>
            </a:r>
            <a:r>
              <a:rPr lang="en-US" b="1" i="1" dirty="0" err="1"/>
              <a:t>i</a:t>
            </a:r>
            <a:r>
              <a:rPr lang="en-US" dirty="0"/>
              <a:t> and </a:t>
            </a:r>
            <a:r>
              <a:rPr lang="en-US" b="1" i="1" dirty="0"/>
              <a:t>j</a:t>
            </a:r>
            <a:r>
              <a:rPr lang="en-US" dirty="0"/>
              <a:t>, we get a schedule  with one fewer inversion. </a:t>
            </a:r>
          </a:p>
        </p:txBody>
      </p:sp>
    </p:spTree>
    <p:extLst>
      <p:ext uri="{BB962C8B-B14F-4D97-AF65-F5344CB8AC3E}">
        <p14:creationId xmlns:p14="http://schemas.microsoft.com/office/powerpoint/2010/main" val="617778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Illustration of jobs </a:t>
            </a:r>
            <a:r>
              <a:rPr lang="en-US" i="1" dirty="0" err="1"/>
              <a:t>i</a:t>
            </a:r>
            <a:r>
              <a:rPr lang="en-US" dirty="0"/>
              <a:t> and </a:t>
            </a:r>
            <a:r>
              <a:rPr lang="en-US" i="1" dirty="0"/>
              <a:t>j</a:t>
            </a:r>
            <a:r>
              <a:rPr lang="en-US" dirty="0"/>
              <a:t> </a:t>
            </a:r>
          </a:p>
        </p:txBody>
      </p:sp>
      <p:grpSp>
        <p:nvGrpSpPr>
          <p:cNvPr id="15" name="Group 14"/>
          <p:cNvGrpSpPr/>
          <p:nvPr/>
        </p:nvGrpSpPr>
        <p:grpSpPr>
          <a:xfrm>
            <a:off x="2571750" y="2514600"/>
            <a:ext cx="6800850" cy="381000"/>
            <a:chOff x="1047750" y="2514600"/>
            <a:chExt cx="6800850" cy="381000"/>
          </a:xfrm>
        </p:grpSpPr>
        <p:sp>
          <p:nvSpPr>
            <p:cNvPr id="5" name="Rectangle 4"/>
            <p:cNvSpPr/>
            <p:nvPr/>
          </p:nvSpPr>
          <p:spPr>
            <a:xfrm>
              <a:off x="1047750" y="2514600"/>
              <a:ext cx="990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038350" y="2514600"/>
              <a:ext cx="1943100" cy="381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dirty="0"/>
                <a:t>Job </a:t>
              </a:r>
              <a:r>
                <a:rPr lang="en-US" sz="2400" i="1" dirty="0" err="1"/>
                <a:t>i</a:t>
              </a:r>
              <a:endParaRPr lang="en-US" sz="2400" i="1" dirty="0"/>
            </a:p>
          </p:txBody>
        </p:sp>
        <p:sp>
          <p:nvSpPr>
            <p:cNvPr id="7" name="Rectangle 6"/>
            <p:cNvSpPr/>
            <p:nvPr/>
          </p:nvSpPr>
          <p:spPr>
            <a:xfrm>
              <a:off x="3943350" y="2514600"/>
              <a:ext cx="2914650" cy="3810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400" dirty="0"/>
                <a:t>Job </a:t>
              </a:r>
              <a:r>
                <a:rPr lang="en-US" sz="2400" i="1" dirty="0"/>
                <a:t>j</a:t>
              </a:r>
            </a:p>
          </p:txBody>
        </p:sp>
        <p:sp>
          <p:nvSpPr>
            <p:cNvPr id="8" name="Rectangle 7"/>
            <p:cNvSpPr/>
            <p:nvPr/>
          </p:nvSpPr>
          <p:spPr>
            <a:xfrm>
              <a:off x="6858000" y="2514600"/>
              <a:ext cx="990600" cy="381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grpSp>
      <p:sp>
        <p:nvSpPr>
          <p:cNvPr id="9" name="TextBox 8"/>
          <p:cNvSpPr txBox="1"/>
          <p:nvPr/>
        </p:nvSpPr>
        <p:spPr>
          <a:xfrm>
            <a:off x="2571750" y="1905001"/>
            <a:ext cx="7258050" cy="4031873"/>
          </a:xfrm>
          <a:prstGeom prst="rect">
            <a:avLst/>
          </a:prstGeom>
          <a:noFill/>
        </p:spPr>
        <p:txBody>
          <a:bodyPr wrap="square" rtlCol="0">
            <a:spAutoFit/>
          </a:bodyPr>
          <a:lstStyle/>
          <a:p>
            <a:r>
              <a:rPr lang="en-US" sz="3200" dirty="0"/>
              <a:t>Original schedule </a:t>
            </a:r>
            <a:r>
              <a:rPr lang="en-US" sz="3200" b="1" i="1" dirty="0"/>
              <a:t>O</a:t>
            </a:r>
            <a:r>
              <a:rPr lang="en-US" sz="3200" dirty="0"/>
              <a:t> (before swapping)</a:t>
            </a:r>
          </a:p>
          <a:p>
            <a:endParaRPr lang="en-US" sz="3200" dirty="0"/>
          </a:p>
          <a:p>
            <a:endParaRPr lang="en-US" sz="3200" dirty="0"/>
          </a:p>
          <a:p>
            <a:endParaRPr lang="en-US" sz="3200" dirty="0"/>
          </a:p>
          <a:p>
            <a:r>
              <a:rPr lang="en-US" sz="3200" dirty="0"/>
              <a:t>Schedule </a:t>
            </a:r>
            <a:r>
              <a:rPr lang="en-US" sz="3200" b="1" i="1" dirty="0"/>
              <a:t>O'</a:t>
            </a:r>
            <a:r>
              <a:rPr lang="en-US" sz="3200" dirty="0"/>
              <a:t> (after swapping) </a:t>
            </a:r>
          </a:p>
          <a:p>
            <a:endParaRPr lang="en-US" sz="3200" dirty="0"/>
          </a:p>
          <a:p>
            <a:endParaRPr lang="en-US" sz="3200" dirty="0"/>
          </a:p>
          <a:p>
            <a:r>
              <a:rPr lang="en-US" sz="3200" dirty="0"/>
              <a:t>Nothing other than </a:t>
            </a:r>
            <a:r>
              <a:rPr lang="en-US" sz="3200" b="1" i="1" dirty="0" err="1"/>
              <a:t>i</a:t>
            </a:r>
            <a:r>
              <a:rPr lang="en-US" sz="3200" dirty="0"/>
              <a:t> and </a:t>
            </a:r>
            <a:r>
              <a:rPr lang="en-US" sz="3200" b="1" i="1" dirty="0"/>
              <a:t>j</a:t>
            </a:r>
            <a:r>
              <a:rPr lang="en-US" sz="3200" dirty="0"/>
              <a:t> are affected</a:t>
            </a:r>
          </a:p>
        </p:txBody>
      </p:sp>
      <p:grpSp>
        <p:nvGrpSpPr>
          <p:cNvPr id="16" name="Group 15"/>
          <p:cNvGrpSpPr/>
          <p:nvPr/>
        </p:nvGrpSpPr>
        <p:grpSpPr>
          <a:xfrm>
            <a:off x="2571750" y="4495800"/>
            <a:ext cx="6800850" cy="381000"/>
            <a:chOff x="1047750" y="4495800"/>
            <a:chExt cx="6800850" cy="381000"/>
          </a:xfrm>
        </p:grpSpPr>
        <p:sp>
          <p:nvSpPr>
            <p:cNvPr id="10" name="Rectangle 9"/>
            <p:cNvSpPr/>
            <p:nvPr/>
          </p:nvSpPr>
          <p:spPr>
            <a:xfrm>
              <a:off x="1047750" y="4495800"/>
              <a:ext cx="990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953000" y="4495800"/>
              <a:ext cx="1943100" cy="381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dirty="0"/>
                <a:t>Job </a:t>
              </a:r>
              <a:r>
                <a:rPr lang="en-US" sz="2400" i="1" dirty="0" err="1"/>
                <a:t>i</a:t>
              </a:r>
              <a:endParaRPr lang="en-US" sz="2400" i="1" dirty="0"/>
            </a:p>
          </p:txBody>
        </p:sp>
        <p:sp>
          <p:nvSpPr>
            <p:cNvPr id="12" name="Rectangle 11"/>
            <p:cNvSpPr/>
            <p:nvPr/>
          </p:nvSpPr>
          <p:spPr>
            <a:xfrm>
              <a:off x="2038350" y="4495800"/>
              <a:ext cx="2914650" cy="3810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400" dirty="0"/>
                <a:t>Job </a:t>
              </a:r>
              <a:r>
                <a:rPr lang="en-US" sz="2400" i="1" dirty="0"/>
                <a:t>j</a:t>
              </a:r>
            </a:p>
          </p:txBody>
        </p:sp>
        <p:sp>
          <p:nvSpPr>
            <p:cNvPr id="13" name="Rectangle 12"/>
            <p:cNvSpPr/>
            <p:nvPr/>
          </p:nvSpPr>
          <p:spPr>
            <a:xfrm>
              <a:off x="6858000" y="4495800"/>
              <a:ext cx="990600" cy="3810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419790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Proof continued</a:t>
            </a:r>
          </a:p>
        </p:txBody>
      </p:sp>
      <p:sp>
        <p:nvSpPr>
          <p:cNvPr id="3" name="Content Placeholder 2"/>
          <p:cNvSpPr>
            <a:spLocks noGrp="1"/>
          </p:cNvSpPr>
          <p:nvPr>
            <p:ph idx="1"/>
          </p:nvPr>
        </p:nvSpPr>
        <p:spPr/>
        <p:txBody>
          <a:bodyPr>
            <a:normAutofit fontScale="85000" lnSpcReduction="10000"/>
          </a:bodyPr>
          <a:lstStyle/>
          <a:p>
            <a:r>
              <a:rPr lang="en-US" dirty="0"/>
              <a:t>This new swapped schedule has a maximum lateness no larger than that of </a:t>
            </a:r>
            <a:r>
              <a:rPr lang="en-US" b="1" i="1" dirty="0"/>
              <a:t>O</a:t>
            </a:r>
            <a:r>
              <a:rPr lang="en-US" dirty="0"/>
              <a:t>.</a:t>
            </a:r>
          </a:p>
          <a:p>
            <a:r>
              <a:rPr lang="en-US" dirty="0"/>
              <a:t>Why?</a:t>
            </a:r>
          </a:p>
          <a:p>
            <a:r>
              <a:rPr lang="en-US" dirty="0"/>
              <a:t>Since there are no gaps, the only things affected are jobs </a:t>
            </a:r>
            <a:r>
              <a:rPr lang="en-US" b="1" i="1" dirty="0" err="1"/>
              <a:t>i</a:t>
            </a:r>
            <a:r>
              <a:rPr lang="en-US" dirty="0"/>
              <a:t> and </a:t>
            </a:r>
            <a:r>
              <a:rPr lang="en-US" b="1" i="1" dirty="0"/>
              <a:t>j</a:t>
            </a:r>
            <a:r>
              <a:rPr lang="en-US" dirty="0"/>
              <a:t>. (Nothing before or after changes.)</a:t>
            </a:r>
          </a:p>
          <a:p>
            <a:r>
              <a:rPr lang="en-US" dirty="0"/>
              <a:t>Job </a:t>
            </a:r>
            <a:r>
              <a:rPr lang="en-US" b="1" i="1" dirty="0"/>
              <a:t>j</a:t>
            </a:r>
            <a:r>
              <a:rPr lang="en-US" dirty="0"/>
              <a:t> is finishing earlier, so its lateness will not increase.</a:t>
            </a:r>
          </a:p>
          <a:p>
            <a:r>
              <a:rPr lang="en-US" dirty="0"/>
              <a:t>We will use a prime (') to differentiate quantities in the swapped schedule.</a:t>
            </a:r>
          </a:p>
          <a:p>
            <a:r>
              <a:rPr lang="en-US" dirty="0"/>
              <a:t>Now, </a:t>
            </a:r>
            <a:r>
              <a:rPr lang="en-US" b="1" i="1" dirty="0"/>
              <a:t>f'</a:t>
            </a:r>
            <a:r>
              <a:rPr lang="en-US" dirty="0"/>
              <a:t>(</a:t>
            </a:r>
            <a:r>
              <a:rPr lang="en-US" b="1" i="1" dirty="0" err="1"/>
              <a:t>i</a:t>
            </a:r>
            <a:r>
              <a:rPr lang="en-US" dirty="0"/>
              <a:t>) = </a:t>
            </a:r>
            <a:r>
              <a:rPr lang="en-US" b="1" i="1" dirty="0"/>
              <a:t>f</a:t>
            </a:r>
            <a:r>
              <a:rPr lang="en-US" dirty="0"/>
              <a:t>(</a:t>
            </a:r>
            <a:r>
              <a:rPr lang="en-US" b="1" i="1" dirty="0"/>
              <a:t>j</a:t>
            </a:r>
            <a:r>
              <a:rPr lang="en-US" dirty="0"/>
              <a:t>) and remember that </a:t>
            </a:r>
            <a:r>
              <a:rPr lang="en-US" b="1" i="1" dirty="0"/>
              <a:t>d</a:t>
            </a:r>
            <a:r>
              <a:rPr lang="en-US" b="1" i="1" baseline="-25000" dirty="0"/>
              <a:t>i</a:t>
            </a:r>
            <a:r>
              <a:rPr lang="en-US" dirty="0"/>
              <a:t> &gt; </a:t>
            </a:r>
            <a:r>
              <a:rPr lang="en-US" b="1" i="1" dirty="0" err="1"/>
              <a:t>d</a:t>
            </a:r>
            <a:r>
              <a:rPr lang="en-US" b="1" i="1" baseline="-25000" dirty="0" err="1"/>
              <a:t>j</a:t>
            </a:r>
            <a:endParaRPr lang="en-US" b="1" i="1" baseline="-25000" dirty="0"/>
          </a:p>
          <a:p>
            <a:r>
              <a:rPr lang="en-US" b="1" i="1" dirty="0"/>
              <a:t>l</a:t>
            </a:r>
            <a:r>
              <a:rPr lang="en-US" b="1" i="1" baseline="-25000" dirty="0"/>
              <a:t>i</a:t>
            </a:r>
            <a:r>
              <a:rPr lang="en-US" b="1" i="1" dirty="0"/>
              <a:t>'</a:t>
            </a:r>
            <a:r>
              <a:rPr lang="en-US" dirty="0"/>
              <a:t> = </a:t>
            </a:r>
            <a:r>
              <a:rPr lang="en-US" b="1" i="1" dirty="0"/>
              <a:t>f</a:t>
            </a:r>
            <a:r>
              <a:rPr lang="en-US" dirty="0"/>
              <a:t>(</a:t>
            </a:r>
            <a:r>
              <a:rPr lang="en-US" b="1" i="1" dirty="0"/>
              <a:t>j</a:t>
            </a:r>
            <a:r>
              <a:rPr lang="en-US" dirty="0"/>
              <a:t>) – </a:t>
            </a:r>
            <a:r>
              <a:rPr lang="en-US" b="1" i="1" dirty="0"/>
              <a:t>d</a:t>
            </a:r>
            <a:r>
              <a:rPr lang="en-US" b="1" i="1" baseline="-25000" dirty="0"/>
              <a:t>i</a:t>
            </a:r>
            <a:r>
              <a:rPr lang="en-US" dirty="0"/>
              <a:t> &lt; </a:t>
            </a:r>
            <a:r>
              <a:rPr lang="en-US" b="1" i="1" dirty="0"/>
              <a:t>f</a:t>
            </a:r>
            <a:r>
              <a:rPr lang="en-US" dirty="0"/>
              <a:t>(</a:t>
            </a:r>
            <a:r>
              <a:rPr lang="en-US" b="1" i="1" dirty="0"/>
              <a:t>j</a:t>
            </a:r>
            <a:r>
              <a:rPr lang="en-US" dirty="0"/>
              <a:t>) – </a:t>
            </a:r>
            <a:r>
              <a:rPr lang="en-US" b="1" i="1" dirty="0" err="1"/>
              <a:t>d</a:t>
            </a:r>
            <a:r>
              <a:rPr lang="en-US" b="1" i="1" baseline="-25000" dirty="0" err="1"/>
              <a:t>j</a:t>
            </a:r>
            <a:r>
              <a:rPr lang="en-US" dirty="0"/>
              <a:t> = </a:t>
            </a:r>
            <a:r>
              <a:rPr lang="en-US" b="1" i="1" dirty="0" err="1"/>
              <a:t>l</a:t>
            </a:r>
            <a:r>
              <a:rPr lang="en-US" b="1" i="1" baseline="-25000" dirty="0" err="1"/>
              <a:t>j</a:t>
            </a:r>
            <a:endParaRPr lang="en-US" b="1" i="1" baseline="-25000" dirty="0"/>
          </a:p>
          <a:p>
            <a:r>
              <a:rPr lang="en-US" dirty="0"/>
              <a:t>The old maximum lateness </a:t>
            </a:r>
            <a:r>
              <a:rPr lang="en-US" b="1" i="1" dirty="0"/>
              <a:t>L</a:t>
            </a:r>
            <a:r>
              <a:rPr lang="en-US" dirty="0"/>
              <a:t> ≥ </a:t>
            </a:r>
            <a:r>
              <a:rPr lang="en-US" b="1" i="1" dirty="0" err="1"/>
              <a:t>l</a:t>
            </a:r>
            <a:r>
              <a:rPr lang="en-US" b="1" i="1" baseline="-25000" dirty="0" err="1"/>
              <a:t>j</a:t>
            </a:r>
            <a:r>
              <a:rPr lang="en-US" dirty="0"/>
              <a:t> &gt; </a:t>
            </a:r>
            <a:r>
              <a:rPr lang="en-US" b="1" i="1" dirty="0"/>
              <a:t>l</a:t>
            </a:r>
            <a:r>
              <a:rPr lang="en-US" b="1" i="1" baseline="-25000" dirty="0"/>
              <a:t>i</a:t>
            </a:r>
            <a:r>
              <a:rPr lang="en-US" b="1" i="1" dirty="0"/>
              <a:t>'</a:t>
            </a:r>
          </a:p>
          <a:p>
            <a:r>
              <a:rPr lang="en-US" dirty="0"/>
              <a:t>Thus, the new maximum lateness </a:t>
            </a:r>
            <a:r>
              <a:rPr lang="en-US" b="1" i="1" dirty="0"/>
              <a:t>L'</a:t>
            </a:r>
            <a:r>
              <a:rPr lang="en-US" dirty="0"/>
              <a:t> will not be greater</a:t>
            </a:r>
          </a:p>
          <a:p>
            <a:pPr marL="118872" indent="0">
              <a:buNone/>
            </a:pPr>
            <a:r>
              <a:rPr lang="en-US" dirty="0"/>
              <a:t>∎</a:t>
            </a:r>
          </a:p>
        </p:txBody>
      </p:sp>
    </p:spTree>
    <p:extLst>
      <p:ext uri="{BB962C8B-B14F-4D97-AF65-F5344CB8AC3E}">
        <p14:creationId xmlns:p14="http://schemas.microsoft.com/office/powerpoint/2010/main" val="3338819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greedy algorithm is optimal</a:t>
            </a:r>
          </a:p>
        </p:txBody>
      </p:sp>
      <p:sp>
        <p:nvSpPr>
          <p:cNvPr id="3" name="Content Placeholder 2"/>
          <p:cNvSpPr>
            <a:spLocks noGrp="1"/>
          </p:cNvSpPr>
          <p:nvPr>
            <p:ph idx="1"/>
          </p:nvPr>
        </p:nvSpPr>
        <p:spPr/>
        <p:txBody>
          <a:bodyPr>
            <a:normAutofit lnSpcReduction="10000"/>
          </a:bodyPr>
          <a:lstStyle/>
          <a:p>
            <a:r>
              <a:rPr lang="en-US" dirty="0"/>
              <a:t>Claim:</a:t>
            </a:r>
          </a:p>
          <a:p>
            <a:pPr lvl="1"/>
            <a:r>
              <a:rPr lang="en-US" dirty="0"/>
              <a:t>The schedule </a:t>
            </a:r>
            <a:r>
              <a:rPr lang="en-US" b="1" i="1" dirty="0"/>
              <a:t>A</a:t>
            </a:r>
            <a:r>
              <a:rPr lang="en-US" dirty="0"/>
              <a:t> produced by the greedy algorithm has optimal maximum lateness.</a:t>
            </a:r>
          </a:p>
          <a:p>
            <a:r>
              <a:rPr lang="en-US" dirty="0"/>
              <a:t>Proof:</a:t>
            </a:r>
          </a:p>
          <a:p>
            <a:pPr lvl="1"/>
            <a:r>
              <a:rPr lang="en-US" dirty="0"/>
              <a:t>The previous proof shows that we can construct a schedule without inversions as good as any optimal one with inversions.</a:t>
            </a:r>
          </a:p>
          <a:p>
            <a:pPr lvl="1"/>
            <a:r>
              <a:rPr lang="en-US" dirty="0"/>
              <a:t>The proof before that says that all schedules with no inversions and no idle time have the same maximum lateness.</a:t>
            </a:r>
          </a:p>
          <a:p>
            <a:pPr lvl="1"/>
            <a:r>
              <a:rPr lang="en-US" dirty="0"/>
              <a:t>Since our algorithm finds a schedule without inversions and no idle time, it must be optimal. ∎</a:t>
            </a:r>
          </a:p>
        </p:txBody>
      </p:sp>
    </p:spTree>
    <p:extLst>
      <p:ext uri="{BB962C8B-B14F-4D97-AF65-F5344CB8AC3E}">
        <p14:creationId xmlns:p14="http://schemas.microsoft.com/office/powerpoint/2010/main" val="882082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Last time</a:t>
            </a:r>
            <a:endParaRPr lang="en-US" dirty="0"/>
          </a:p>
        </p:txBody>
      </p:sp>
      <p:sp>
        <p:nvSpPr>
          <p:cNvPr id="3" name="Content Placeholder 2"/>
          <p:cNvSpPr>
            <a:spLocks noGrp="1"/>
          </p:cNvSpPr>
          <p:nvPr>
            <p:ph idx="1"/>
          </p:nvPr>
        </p:nvSpPr>
        <p:spPr/>
        <p:txBody>
          <a:bodyPr/>
          <a:lstStyle/>
          <a:p>
            <a:r>
              <a:rPr lang="en-US" dirty="0"/>
              <a:t>What did we talk about last time?</a:t>
            </a:r>
          </a:p>
          <a:p>
            <a:r>
              <a:rPr lang="en-US" dirty="0"/>
              <a:t>Topological sort</a:t>
            </a:r>
          </a:p>
          <a:p>
            <a:r>
              <a:rPr lang="en-US" dirty="0"/>
              <a:t>Greedy algorithms</a:t>
            </a:r>
          </a:p>
          <a:p>
            <a:r>
              <a:rPr lang="en-US" dirty="0"/>
              <a:t>Interval scheduling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A02AE-82EA-4FAD-9AD3-E6C7C4B59ECD}"/>
              </a:ext>
            </a:extLst>
          </p:cNvPr>
          <p:cNvSpPr>
            <a:spLocks noGrp="1"/>
          </p:cNvSpPr>
          <p:nvPr>
            <p:ph type="title"/>
          </p:nvPr>
        </p:nvSpPr>
        <p:spPr/>
        <p:txBody>
          <a:bodyPr/>
          <a:lstStyle/>
          <a:p>
            <a:r>
              <a:rPr lang="en-US" dirty="0"/>
              <a:t>Three-Sentence Summary of Shortest Paths and Minimum Spanning Tree</a:t>
            </a:r>
          </a:p>
        </p:txBody>
      </p:sp>
      <p:sp>
        <p:nvSpPr>
          <p:cNvPr id="3" name="Text Placeholder 2">
            <a:extLst>
              <a:ext uri="{FF2B5EF4-FFF2-40B4-BE49-F238E27FC236}">
                <a16:creationId xmlns:a16="http://schemas.microsoft.com/office/drawing/2014/main" id="{7253845C-922E-44B7-AF2B-F8F7FE1D4A0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4558125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Shortest Paths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9603461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Shortest path set up</a:t>
            </a:r>
          </a:p>
        </p:txBody>
      </p:sp>
      <p:sp>
        <p:nvSpPr>
          <p:cNvPr id="3" name="Content Placeholder 2"/>
          <p:cNvSpPr>
            <a:spLocks noGrp="1"/>
          </p:cNvSpPr>
          <p:nvPr>
            <p:ph idx="1"/>
          </p:nvPr>
        </p:nvSpPr>
        <p:spPr/>
        <p:txBody>
          <a:bodyPr/>
          <a:lstStyle/>
          <a:p>
            <a:r>
              <a:rPr lang="en-US" dirty="0"/>
              <a:t>Directed graph </a:t>
            </a:r>
            <a:r>
              <a:rPr lang="en-US" b="1" i="1" dirty="0"/>
              <a:t>G</a:t>
            </a:r>
            <a:r>
              <a:rPr lang="en-US" dirty="0"/>
              <a:t> = (</a:t>
            </a:r>
            <a:r>
              <a:rPr lang="en-US" b="1" i="1" dirty="0"/>
              <a:t>V</a:t>
            </a:r>
            <a:r>
              <a:rPr lang="en-US" dirty="0"/>
              <a:t>, </a:t>
            </a:r>
            <a:r>
              <a:rPr lang="en-US" b="1" i="1" dirty="0"/>
              <a:t>E</a:t>
            </a:r>
            <a:r>
              <a:rPr lang="en-US" dirty="0"/>
              <a:t>) with start node </a:t>
            </a:r>
            <a:r>
              <a:rPr lang="en-US" b="1" i="1" dirty="0"/>
              <a:t>s</a:t>
            </a:r>
          </a:p>
          <a:p>
            <a:r>
              <a:rPr lang="en-US" dirty="0"/>
              <a:t>Assume that there is a path from </a:t>
            </a:r>
            <a:r>
              <a:rPr lang="en-US" b="1" i="1" dirty="0"/>
              <a:t>s</a:t>
            </a:r>
            <a:r>
              <a:rPr lang="en-US" dirty="0"/>
              <a:t> to every other node (although that's not critical)</a:t>
            </a:r>
          </a:p>
          <a:p>
            <a:r>
              <a:rPr lang="en-US" dirty="0"/>
              <a:t>Every edge </a:t>
            </a:r>
            <a:r>
              <a:rPr lang="en-US" b="1" i="1" dirty="0"/>
              <a:t>e</a:t>
            </a:r>
            <a:r>
              <a:rPr lang="en-US" dirty="0"/>
              <a:t> has a length </a:t>
            </a:r>
            <a:r>
              <a:rPr lang="en-US" b="1" i="1" dirty="0"/>
              <a:t>l</a:t>
            </a:r>
            <a:r>
              <a:rPr lang="en-US" b="1" i="1" baseline="-25000" dirty="0"/>
              <a:t>e</a:t>
            </a:r>
            <a:r>
              <a:rPr lang="en-US" dirty="0"/>
              <a:t> ≥ 0</a:t>
            </a:r>
          </a:p>
          <a:p>
            <a:r>
              <a:rPr lang="en-US" dirty="0"/>
              <a:t>For a path </a:t>
            </a:r>
            <a:r>
              <a:rPr lang="en-US" b="1" i="1" dirty="0"/>
              <a:t>P</a:t>
            </a:r>
            <a:r>
              <a:rPr lang="en-US" dirty="0"/>
              <a:t>, length of </a:t>
            </a:r>
            <a:r>
              <a:rPr lang="en-US" b="1" i="1" dirty="0"/>
              <a:t>P</a:t>
            </a:r>
            <a:r>
              <a:rPr lang="en-US" dirty="0"/>
              <a:t> </a:t>
            </a:r>
            <a:r>
              <a:rPr lang="en-US" b="1" i="1" dirty="0"/>
              <a:t>l</a:t>
            </a:r>
            <a:r>
              <a:rPr lang="en-US" dirty="0"/>
              <a:t>(</a:t>
            </a:r>
            <a:r>
              <a:rPr lang="en-US" b="1" i="1" dirty="0"/>
              <a:t>P</a:t>
            </a:r>
            <a:r>
              <a:rPr lang="en-US" dirty="0"/>
              <a:t>) is the sum of the lengths of the edges on </a:t>
            </a:r>
            <a:r>
              <a:rPr lang="en-US" b="1" i="1" dirty="0"/>
              <a:t>P</a:t>
            </a:r>
          </a:p>
          <a:p>
            <a:r>
              <a:rPr lang="en-US" dirty="0"/>
              <a:t>We want to find the shortest path from </a:t>
            </a:r>
            <a:r>
              <a:rPr lang="en-US" b="1" i="1" dirty="0"/>
              <a:t>s</a:t>
            </a:r>
            <a:r>
              <a:rPr lang="en-US" dirty="0"/>
              <a:t> to every other node in the graph</a:t>
            </a:r>
          </a:p>
          <a:p>
            <a:r>
              <a:rPr lang="en-US" dirty="0"/>
              <a:t>An undirected graph is an easy tweak</a:t>
            </a:r>
          </a:p>
        </p:txBody>
      </p:sp>
    </p:spTree>
    <p:extLst>
      <p:ext uri="{BB962C8B-B14F-4D97-AF65-F5344CB8AC3E}">
        <p14:creationId xmlns:p14="http://schemas.microsoft.com/office/powerpoint/2010/main" val="4212768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Designing the algorithm</a:t>
            </a:r>
          </a:p>
        </p:txBody>
      </p:sp>
      <p:sp>
        <p:nvSpPr>
          <p:cNvPr id="3" name="Content Placeholder 2"/>
          <p:cNvSpPr>
            <a:spLocks noGrp="1"/>
          </p:cNvSpPr>
          <p:nvPr>
            <p:ph idx="1"/>
          </p:nvPr>
        </p:nvSpPr>
        <p:spPr/>
        <p:txBody>
          <a:bodyPr>
            <a:normAutofit/>
          </a:bodyPr>
          <a:lstStyle/>
          <a:p>
            <a:r>
              <a:rPr lang="en-US" dirty="0"/>
              <a:t>Let's first look at the </a:t>
            </a:r>
            <a:r>
              <a:rPr lang="en-US" b="1" dirty="0"/>
              <a:t>length</a:t>
            </a:r>
            <a:r>
              <a:rPr lang="en-US" dirty="0"/>
              <a:t> of the paths, not the actual paths</a:t>
            </a:r>
          </a:p>
          <a:p>
            <a:r>
              <a:rPr lang="en-US" dirty="0"/>
              <a:t>We keep set </a:t>
            </a:r>
            <a:r>
              <a:rPr lang="en-US" b="1" i="1" dirty="0"/>
              <a:t>S</a:t>
            </a:r>
            <a:r>
              <a:rPr lang="en-US" dirty="0"/>
              <a:t> of vertices to which we have determined the true shortest-path distance</a:t>
            </a:r>
          </a:p>
          <a:p>
            <a:pPr lvl="1"/>
            <a:r>
              <a:rPr lang="en-US" b="1" i="1" dirty="0"/>
              <a:t>S</a:t>
            </a:r>
            <a:r>
              <a:rPr lang="en-US" dirty="0"/>
              <a:t> is the explored part of the graph</a:t>
            </a:r>
          </a:p>
          <a:p>
            <a:r>
              <a:rPr lang="en-US" dirty="0"/>
              <a:t>Then, we try to find the shortest new path by traveling from any node in the explored part </a:t>
            </a:r>
            <a:r>
              <a:rPr lang="en-US" b="1" i="1" dirty="0"/>
              <a:t>S</a:t>
            </a:r>
            <a:r>
              <a:rPr lang="en-US" dirty="0"/>
              <a:t> to any node </a:t>
            </a:r>
            <a:r>
              <a:rPr lang="en-US" b="1" i="1" dirty="0"/>
              <a:t>v</a:t>
            </a:r>
            <a:r>
              <a:rPr lang="en-US" dirty="0"/>
              <a:t> outside</a:t>
            </a:r>
          </a:p>
          <a:p>
            <a:r>
              <a:rPr lang="en-US" dirty="0"/>
              <a:t>We update the distance to </a:t>
            </a:r>
            <a:r>
              <a:rPr lang="en-US" b="1" i="1" dirty="0"/>
              <a:t>v</a:t>
            </a:r>
            <a:r>
              <a:rPr lang="en-US" dirty="0"/>
              <a:t> and add </a:t>
            </a:r>
            <a:r>
              <a:rPr lang="en-US" b="1" i="1" dirty="0"/>
              <a:t>v</a:t>
            </a:r>
            <a:r>
              <a:rPr lang="en-US" dirty="0"/>
              <a:t> to </a:t>
            </a:r>
            <a:r>
              <a:rPr lang="en-US" b="1" i="1" dirty="0"/>
              <a:t>S</a:t>
            </a:r>
          </a:p>
          <a:p>
            <a:r>
              <a:rPr lang="en-US" dirty="0"/>
              <a:t>Then, continue</a:t>
            </a:r>
          </a:p>
        </p:txBody>
      </p:sp>
    </p:spTree>
    <p:extLst>
      <p:ext uri="{BB962C8B-B14F-4D97-AF65-F5344CB8AC3E}">
        <p14:creationId xmlns:p14="http://schemas.microsoft.com/office/powerpoint/2010/main" val="2066357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Dijkstra's algorithm</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a:t>Let </a:t>
                </a:r>
                <a:r>
                  <a:rPr lang="en-US" b="1" i="1" dirty="0"/>
                  <a:t>S</a:t>
                </a:r>
                <a:r>
                  <a:rPr lang="en-US" i="1" dirty="0"/>
                  <a:t> </a:t>
                </a:r>
                <a:r>
                  <a:rPr lang="en-US" dirty="0"/>
                  <a:t>be the set of explored nodes</a:t>
                </a:r>
              </a:p>
              <a:p>
                <a:pPr lvl="1"/>
                <a:r>
                  <a:rPr lang="en-US" dirty="0"/>
                  <a:t>For each </a:t>
                </a:r>
                <a:r>
                  <a:rPr lang="en-US" b="1" i="1" dirty="0"/>
                  <a:t>u</a:t>
                </a:r>
                <a:r>
                  <a:rPr lang="en-US" i="1" dirty="0"/>
                  <a:t> </a:t>
                </a:r>
                <a:r>
                  <a:rPr lang="en-US" dirty="0"/>
                  <a:t>∈ </a:t>
                </a:r>
                <a:r>
                  <a:rPr lang="en-US" b="1" i="1" dirty="0"/>
                  <a:t>S</a:t>
                </a:r>
                <a:r>
                  <a:rPr lang="en-US" dirty="0"/>
                  <a:t>, we store a distance </a:t>
                </a:r>
                <a:r>
                  <a:rPr lang="en-US" b="1" i="1" dirty="0"/>
                  <a:t>d</a:t>
                </a:r>
                <a:r>
                  <a:rPr lang="en-US" dirty="0"/>
                  <a:t>(</a:t>
                </a:r>
                <a:r>
                  <a:rPr lang="en-US" b="1" i="1" dirty="0"/>
                  <a:t>u</a:t>
                </a:r>
                <a:r>
                  <a:rPr lang="en-US" dirty="0"/>
                  <a:t>)</a:t>
                </a:r>
              </a:p>
              <a:p>
                <a:r>
                  <a:rPr lang="en-US" dirty="0"/>
                  <a:t>Initially </a:t>
                </a:r>
                <a:r>
                  <a:rPr lang="en-US" b="1" i="1" dirty="0"/>
                  <a:t>S</a:t>
                </a:r>
                <a:r>
                  <a:rPr lang="en-US" i="1" dirty="0"/>
                  <a:t> </a:t>
                </a:r>
                <a:r>
                  <a:rPr lang="en-US" dirty="0"/>
                  <a:t>= {</a:t>
                </a:r>
                <a:r>
                  <a:rPr lang="en-US" b="1" i="1" dirty="0"/>
                  <a:t>s</a:t>
                </a:r>
                <a:r>
                  <a:rPr lang="en-US" dirty="0"/>
                  <a:t>} and </a:t>
                </a:r>
                <a:r>
                  <a:rPr lang="en-US" b="1" i="1" dirty="0"/>
                  <a:t>d</a:t>
                </a:r>
                <a:r>
                  <a:rPr lang="en-US" dirty="0"/>
                  <a:t>(</a:t>
                </a:r>
                <a:r>
                  <a:rPr lang="en-US" b="1" i="1" dirty="0"/>
                  <a:t>s</a:t>
                </a:r>
                <a:r>
                  <a:rPr lang="en-US" dirty="0"/>
                  <a:t>)</a:t>
                </a:r>
                <a:r>
                  <a:rPr lang="en-US" i="1" dirty="0"/>
                  <a:t> </a:t>
                </a:r>
                <a:r>
                  <a:rPr lang="en-US" dirty="0"/>
                  <a:t>= 0</a:t>
                </a:r>
              </a:p>
              <a:p>
                <a:r>
                  <a:rPr lang="en-US" dirty="0"/>
                  <a:t>While </a:t>
                </a:r>
                <a:r>
                  <a:rPr lang="en-US" b="1" i="1" dirty="0"/>
                  <a:t>S</a:t>
                </a:r>
                <a:r>
                  <a:rPr lang="en-US" i="1" dirty="0"/>
                  <a:t> ≠</a:t>
                </a:r>
                <a:r>
                  <a:rPr lang="en-US" dirty="0"/>
                  <a:t> </a:t>
                </a:r>
                <a:r>
                  <a:rPr lang="en-US" b="1" i="1" dirty="0"/>
                  <a:t>V</a:t>
                </a:r>
              </a:p>
              <a:p>
                <a:pPr lvl="1"/>
                <a:r>
                  <a:rPr lang="en-US" dirty="0"/>
                  <a:t>Select a node </a:t>
                </a:r>
                <a:r>
                  <a:rPr lang="en-US" b="1" i="1" dirty="0"/>
                  <a:t>v</a:t>
                </a:r>
                <a:r>
                  <a:rPr lang="en-US" i="1" dirty="0"/>
                  <a:t> </a:t>
                </a:r>
                <a14:m>
                  <m:oMath xmlns:m="http://schemas.openxmlformats.org/officeDocument/2006/math">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 </m:t>
                    </m:r>
                  </m:oMath>
                </a14:m>
                <a:r>
                  <a:rPr lang="en-US" b="1" i="1" dirty="0"/>
                  <a:t>S</a:t>
                </a:r>
                <a:r>
                  <a:rPr lang="en-US" i="1" dirty="0"/>
                  <a:t> </a:t>
                </a:r>
                <a:r>
                  <a:rPr lang="en-US" dirty="0"/>
                  <a:t>with at least one edge from </a:t>
                </a:r>
                <a:r>
                  <a:rPr lang="en-US" b="1" i="1" dirty="0"/>
                  <a:t>S</a:t>
                </a:r>
                <a:r>
                  <a:rPr lang="en-US" i="1" dirty="0"/>
                  <a:t> </a:t>
                </a:r>
                <a:r>
                  <a:rPr lang="en-US" dirty="0"/>
                  <a:t>for which </a:t>
                </a:r>
                <a:r>
                  <a:rPr lang="en-US" b="1" i="1" dirty="0"/>
                  <a:t>d'</a:t>
                </a:r>
                <a:r>
                  <a:rPr lang="en-US" dirty="0"/>
                  <a:t>(</a:t>
                </a:r>
                <a:r>
                  <a:rPr lang="en-US" b="1" i="1" dirty="0"/>
                  <a:t>v</a:t>
                </a:r>
                <a:r>
                  <a:rPr lang="en-US" dirty="0"/>
                  <a:t>)</a:t>
                </a:r>
                <a:r>
                  <a:rPr lang="en-US" i="1" dirty="0"/>
                  <a:t> </a:t>
                </a:r>
                <a:r>
                  <a:rPr lang="en-US" dirty="0"/>
                  <a:t>= min</a:t>
                </a:r>
                <a:r>
                  <a:rPr lang="en-US" b="1" i="1" baseline="-25000" dirty="0"/>
                  <a:t>e</a:t>
                </a:r>
                <a:r>
                  <a:rPr lang="en-US" baseline="-25000" dirty="0"/>
                  <a:t>=(</a:t>
                </a:r>
                <a:r>
                  <a:rPr lang="en-US" b="1" i="1" baseline="-25000" dirty="0" err="1"/>
                  <a:t>u</a:t>
                </a:r>
                <a:r>
                  <a:rPr lang="en-US" baseline="-25000" dirty="0" err="1"/>
                  <a:t>,</a:t>
                </a:r>
                <a:r>
                  <a:rPr lang="en-US" b="1" i="1" baseline="-25000" dirty="0" err="1"/>
                  <a:t>v</a:t>
                </a:r>
                <a:r>
                  <a:rPr lang="en-US" baseline="-25000" dirty="0"/>
                  <a:t>):</a:t>
                </a:r>
                <a:r>
                  <a:rPr lang="en-US" b="1" i="1" baseline="-25000" dirty="0" err="1"/>
                  <a:t>u</a:t>
                </a:r>
                <a:r>
                  <a:rPr lang="en-US" baseline="-25000" dirty="0" err="1"/>
                  <a:t>∈</a:t>
                </a:r>
                <a:r>
                  <a:rPr lang="en-US" b="1" i="1" baseline="-25000" dirty="0" err="1"/>
                  <a:t>S</a:t>
                </a:r>
                <a:r>
                  <a:rPr lang="en-US" i="1" dirty="0"/>
                  <a:t> </a:t>
                </a:r>
                <a:r>
                  <a:rPr lang="en-US" b="1" i="1" dirty="0"/>
                  <a:t>d</a:t>
                </a:r>
                <a:r>
                  <a:rPr lang="en-US" dirty="0"/>
                  <a:t>(</a:t>
                </a:r>
                <a:r>
                  <a:rPr lang="en-US" b="1" i="1" dirty="0"/>
                  <a:t>u</a:t>
                </a:r>
                <a:r>
                  <a:rPr lang="en-US" dirty="0"/>
                  <a:t>)</a:t>
                </a:r>
                <a:r>
                  <a:rPr lang="en-US" i="1" dirty="0"/>
                  <a:t> </a:t>
                </a:r>
                <a:r>
                  <a:rPr lang="en-US" dirty="0"/>
                  <a:t>+ </a:t>
                </a:r>
                <a:r>
                  <a:rPr lang="en-US" b="1" i="1" dirty="0"/>
                  <a:t>l</a:t>
                </a:r>
                <a:r>
                  <a:rPr lang="en-US" b="1" i="1" baseline="-25000" dirty="0"/>
                  <a:t>e</a:t>
                </a:r>
                <a:r>
                  <a:rPr lang="en-US" i="1" dirty="0"/>
                  <a:t> </a:t>
                </a:r>
                <a:r>
                  <a:rPr lang="en-US" dirty="0"/>
                  <a:t>is as small as possible</a:t>
                </a:r>
              </a:p>
              <a:p>
                <a:pPr lvl="1"/>
                <a:r>
                  <a:rPr lang="en-US" dirty="0"/>
                  <a:t>Add </a:t>
                </a:r>
                <a:r>
                  <a:rPr lang="en-US" b="1" i="1" dirty="0"/>
                  <a:t>v</a:t>
                </a:r>
                <a:r>
                  <a:rPr lang="en-US" i="1" dirty="0"/>
                  <a:t> </a:t>
                </a:r>
                <a:r>
                  <a:rPr lang="en-US" dirty="0"/>
                  <a:t>to </a:t>
                </a:r>
                <a:r>
                  <a:rPr lang="en-US" b="1" i="1" dirty="0"/>
                  <a:t>S</a:t>
                </a:r>
                <a:r>
                  <a:rPr lang="en-US" i="1" dirty="0"/>
                  <a:t> </a:t>
                </a:r>
                <a:r>
                  <a:rPr lang="en-US" dirty="0"/>
                  <a:t>and define </a:t>
                </a:r>
                <a:r>
                  <a:rPr lang="en-US" b="1" i="1" dirty="0"/>
                  <a:t>d</a:t>
                </a:r>
                <a:r>
                  <a:rPr lang="en-US" dirty="0"/>
                  <a:t>(</a:t>
                </a:r>
                <a:r>
                  <a:rPr lang="en-US" b="1" i="1" dirty="0"/>
                  <a:t>v</a:t>
                </a:r>
                <a:r>
                  <a:rPr lang="en-US" dirty="0"/>
                  <a:t>)</a:t>
                </a:r>
                <a:r>
                  <a:rPr lang="en-US" i="1" dirty="0"/>
                  <a:t> </a:t>
                </a:r>
                <a:r>
                  <a:rPr lang="en-US" dirty="0"/>
                  <a:t>= </a:t>
                </a:r>
                <a:r>
                  <a:rPr lang="en-US" b="1" i="1" dirty="0"/>
                  <a:t>d'</a:t>
                </a:r>
                <a:r>
                  <a:rPr lang="en-US" dirty="0"/>
                  <a:t>(</a:t>
                </a:r>
                <a:r>
                  <a:rPr lang="en-US" b="1" i="1" dirty="0"/>
                  <a:t>v</a:t>
                </a:r>
                <a:r>
                  <a:rPr lang="en-US" dirty="0"/>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659" r="-1185"/>
                </a:stretch>
              </a:blipFill>
            </p:spPr>
            <p:txBody>
              <a:bodyPr/>
              <a:lstStyle/>
              <a:p>
                <a:r>
                  <a:rPr lang="en-US">
                    <a:noFill/>
                  </a:rPr>
                  <a:t> </a:t>
                </a:r>
              </a:p>
            </p:txBody>
          </p:sp>
        </mc:Fallback>
      </mc:AlternateContent>
    </p:spTree>
    <p:extLst>
      <p:ext uri="{BB962C8B-B14F-4D97-AF65-F5344CB8AC3E}">
        <p14:creationId xmlns:p14="http://schemas.microsoft.com/office/powerpoint/2010/main" val="1272334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Dijkstra's algorithm example</a:t>
            </a:r>
          </a:p>
        </p:txBody>
      </p:sp>
      <p:grpSp>
        <p:nvGrpSpPr>
          <p:cNvPr id="48" name="Group 47"/>
          <p:cNvGrpSpPr/>
          <p:nvPr/>
        </p:nvGrpSpPr>
        <p:grpSpPr>
          <a:xfrm>
            <a:off x="3581400" y="1676400"/>
            <a:ext cx="5388016" cy="5018850"/>
            <a:chOff x="1850984" y="1316736"/>
            <a:chExt cx="6101594" cy="5683536"/>
          </a:xfrm>
        </p:grpSpPr>
        <p:cxnSp>
          <p:nvCxnSpPr>
            <p:cNvPr id="4" name="Straight Connector 3"/>
            <p:cNvCxnSpPr>
              <a:stCxn id="17" idx="0"/>
              <a:endCxn id="15" idx="5"/>
            </p:cNvCxnSpPr>
            <p:nvPr/>
          </p:nvCxnSpPr>
          <p:spPr>
            <a:xfrm flipH="1" flipV="1">
              <a:off x="4038600" y="3560806"/>
              <a:ext cx="1196340" cy="2303981"/>
            </a:xfrm>
            <a:prstGeom prst="line">
              <a:avLst/>
            </a:prstGeom>
            <a:ln>
              <a:headEnd type="triangle" w="lg" len="lg"/>
              <a:tailEnd type="none" w="lg" len="lg"/>
            </a:ln>
          </p:spPr>
          <p:style>
            <a:lnRef idx="3">
              <a:schemeClr val="accent1"/>
            </a:lnRef>
            <a:fillRef idx="0">
              <a:schemeClr val="accent1"/>
            </a:fillRef>
            <a:effectRef idx="2">
              <a:schemeClr val="accent1"/>
            </a:effectRef>
            <a:fontRef idx="minor">
              <a:schemeClr val="tx1"/>
            </a:fontRef>
          </p:style>
        </p:cxnSp>
        <p:cxnSp>
          <p:nvCxnSpPr>
            <p:cNvPr id="5" name="Straight Connector 4"/>
            <p:cNvCxnSpPr>
              <a:stCxn id="17" idx="3"/>
              <a:endCxn id="18" idx="6"/>
            </p:cNvCxnSpPr>
            <p:nvPr/>
          </p:nvCxnSpPr>
          <p:spPr>
            <a:xfrm flipH="1">
              <a:off x="3290621" y="6320072"/>
              <a:ext cx="1755734" cy="266700"/>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6" name="Straight Connector 5"/>
            <p:cNvCxnSpPr>
              <a:stCxn id="15" idx="1"/>
              <a:endCxn id="16" idx="5"/>
            </p:cNvCxnSpPr>
            <p:nvPr/>
          </p:nvCxnSpPr>
          <p:spPr>
            <a:xfrm flipH="1" flipV="1">
              <a:off x="2676797" y="2117511"/>
              <a:ext cx="984633" cy="1066125"/>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7" name="Straight Connector 6"/>
            <p:cNvCxnSpPr>
              <a:stCxn id="21" idx="0"/>
              <a:endCxn id="16" idx="4"/>
            </p:cNvCxnSpPr>
            <p:nvPr/>
          </p:nvCxnSpPr>
          <p:spPr>
            <a:xfrm flipV="1">
              <a:off x="2117684" y="2195626"/>
              <a:ext cx="370528" cy="2499733"/>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8" name="Straight Connector 7"/>
            <p:cNvCxnSpPr>
              <a:stCxn id="21" idx="4"/>
              <a:endCxn id="18" idx="1"/>
            </p:cNvCxnSpPr>
            <p:nvPr/>
          </p:nvCxnSpPr>
          <p:spPr>
            <a:xfrm>
              <a:off x="2117684" y="5228759"/>
              <a:ext cx="717652" cy="1169428"/>
            </a:xfrm>
            <a:prstGeom prst="line">
              <a:avLst/>
            </a:prstGeom>
            <a:ln>
              <a:headEnd type="triangle" w="lg" len="lg"/>
              <a:tailEnd type="none" w="lg" len="lg"/>
            </a:ln>
          </p:spPr>
          <p:style>
            <a:lnRef idx="3">
              <a:schemeClr val="accent1"/>
            </a:lnRef>
            <a:fillRef idx="0">
              <a:schemeClr val="accent1"/>
            </a:fillRef>
            <a:effectRef idx="2">
              <a:schemeClr val="accent1"/>
            </a:effectRef>
            <a:fontRef idx="minor">
              <a:schemeClr val="tx1"/>
            </a:fontRef>
          </p:style>
        </p:cxnSp>
        <p:cxnSp>
          <p:nvCxnSpPr>
            <p:cNvPr id="9" name="Straight Connector 8"/>
            <p:cNvCxnSpPr>
              <a:stCxn id="15" idx="5"/>
              <a:endCxn id="19" idx="2"/>
            </p:cNvCxnSpPr>
            <p:nvPr/>
          </p:nvCxnSpPr>
          <p:spPr>
            <a:xfrm>
              <a:off x="4038600" y="3560806"/>
              <a:ext cx="2971839" cy="399580"/>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10" name="Straight Connector 9"/>
            <p:cNvCxnSpPr>
              <a:stCxn id="16" idx="6"/>
              <a:endCxn id="20" idx="2"/>
            </p:cNvCxnSpPr>
            <p:nvPr/>
          </p:nvCxnSpPr>
          <p:spPr>
            <a:xfrm flipV="1">
              <a:off x="2754912" y="1583436"/>
              <a:ext cx="2059315" cy="345490"/>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11" name="Straight Connector 10"/>
            <p:cNvCxnSpPr>
              <a:stCxn id="19" idx="1"/>
              <a:endCxn id="20" idx="5"/>
            </p:cNvCxnSpPr>
            <p:nvPr/>
          </p:nvCxnSpPr>
          <p:spPr>
            <a:xfrm flipH="1" flipV="1">
              <a:off x="5269512" y="1772021"/>
              <a:ext cx="1819042" cy="1999780"/>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12" name="Straight Connector 11"/>
            <p:cNvCxnSpPr>
              <a:stCxn id="21" idx="7"/>
              <a:endCxn id="15" idx="3"/>
            </p:cNvCxnSpPr>
            <p:nvPr/>
          </p:nvCxnSpPr>
          <p:spPr>
            <a:xfrm flipV="1">
              <a:off x="2306269" y="3560806"/>
              <a:ext cx="1355161" cy="1212668"/>
            </a:xfrm>
            <a:prstGeom prst="line">
              <a:avLst/>
            </a:prstGeom>
            <a:ln>
              <a:headEnd type="triangle" w="lg" len="lg"/>
              <a:tailEnd type="none" w="lg" len="lg"/>
            </a:ln>
          </p:spPr>
          <p:style>
            <a:lnRef idx="3">
              <a:schemeClr val="accent1"/>
            </a:lnRef>
            <a:fillRef idx="0">
              <a:schemeClr val="accent1"/>
            </a:fillRef>
            <a:effectRef idx="2">
              <a:schemeClr val="accent1"/>
            </a:effectRef>
            <a:fontRef idx="minor">
              <a:schemeClr val="tx1"/>
            </a:fontRef>
          </p:style>
        </p:cxnSp>
        <p:cxnSp>
          <p:nvCxnSpPr>
            <p:cNvPr id="13" name="Straight Connector 12"/>
            <p:cNvCxnSpPr>
              <a:stCxn id="15" idx="7"/>
              <a:endCxn id="20" idx="4"/>
            </p:cNvCxnSpPr>
            <p:nvPr/>
          </p:nvCxnSpPr>
          <p:spPr>
            <a:xfrm flipV="1">
              <a:off x="4038600" y="1850136"/>
              <a:ext cx="1042327" cy="1333500"/>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14" name="Straight Connector 13"/>
            <p:cNvCxnSpPr>
              <a:stCxn id="17" idx="6"/>
              <a:endCxn id="19" idx="4"/>
            </p:cNvCxnSpPr>
            <p:nvPr/>
          </p:nvCxnSpPr>
          <p:spPr>
            <a:xfrm flipV="1">
              <a:off x="5501640" y="4227086"/>
              <a:ext cx="1775499" cy="1904401"/>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sp>
          <p:nvSpPr>
            <p:cNvPr id="15" name="Oval 14"/>
            <p:cNvSpPr/>
            <p:nvPr/>
          </p:nvSpPr>
          <p:spPr>
            <a:xfrm>
              <a:off x="3583315" y="3105521"/>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16" name="Oval 15"/>
            <p:cNvSpPr/>
            <p:nvPr/>
          </p:nvSpPr>
          <p:spPr>
            <a:xfrm>
              <a:off x="2221512" y="1662226"/>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17" name="Oval 16"/>
            <p:cNvSpPr/>
            <p:nvPr/>
          </p:nvSpPr>
          <p:spPr>
            <a:xfrm>
              <a:off x="4968240" y="5864787"/>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18" name="Oval 17"/>
            <p:cNvSpPr/>
            <p:nvPr/>
          </p:nvSpPr>
          <p:spPr>
            <a:xfrm>
              <a:off x="2757221" y="6320072"/>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19" name="Oval 18"/>
            <p:cNvSpPr/>
            <p:nvPr/>
          </p:nvSpPr>
          <p:spPr>
            <a:xfrm>
              <a:off x="7010439" y="3693686"/>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20" name="Oval 19"/>
            <p:cNvSpPr/>
            <p:nvPr/>
          </p:nvSpPr>
          <p:spPr>
            <a:xfrm>
              <a:off x="4814227" y="1316736"/>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21" name="Oval 20"/>
            <p:cNvSpPr/>
            <p:nvPr/>
          </p:nvSpPr>
          <p:spPr>
            <a:xfrm>
              <a:off x="1850984" y="4695359"/>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22" name="TextBox 21"/>
            <p:cNvSpPr txBox="1"/>
            <p:nvPr/>
          </p:nvSpPr>
          <p:spPr>
            <a:xfrm>
              <a:off x="5279984" y="3374136"/>
              <a:ext cx="304800" cy="418246"/>
            </a:xfrm>
            <a:prstGeom prst="rect">
              <a:avLst/>
            </a:prstGeom>
            <a:noFill/>
          </p:spPr>
          <p:txBody>
            <a:bodyPr wrap="square" rtlCol="0">
              <a:spAutoFit/>
            </a:bodyPr>
            <a:lstStyle/>
            <a:p>
              <a:r>
                <a:rPr lang="en-US" dirty="0"/>
                <a:t>8</a:t>
              </a:r>
            </a:p>
          </p:txBody>
        </p:sp>
        <p:sp>
          <p:nvSpPr>
            <p:cNvPr id="23" name="Oval 22"/>
            <p:cNvSpPr/>
            <p:nvPr/>
          </p:nvSpPr>
          <p:spPr>
            <a:xfrm>
              <a:off x="5501640" y="4485154"/>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24" name="Oval 23"/>
            <p:cNvSpPr/>
            <p:nvPr/>
          </p:nvSpPr>
          <p:spPr>
            <a:xfrm>
              <a:off x="3214027" y="470313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sp>
          <p:nvSpPr>
            <p:cNvPr id="25" name="Oval 24"/>
            <p:cNvSpPr/>
            <p:nvPr/>
          </p:nvSpPr>
          <p:spPr>
            <a:xfrm>
              <a:off x="7419178" y="2383536"/>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a:t>
              </a:r>
            </a:p>
          </p:txBody>
        </p:sp>
        <p:cxnSp>
          <p:nvCxnSpPr>
            <p:cNvPr id="26" name="Straight Connector 25"/>
            <p:cNvCxnSpPr>
              <a:stCxn id="15" idx="4"/>
              <a:endCxn id="24" idx="0"/>
            </p:cNvCxnSpPr>
            <p:nvPr/>
          </p:nvCxnSpPr>
          <p:spPr>
            <a:xfrm flipH="1">
              <a:off x="3480727" y="3638921"/>
              <a:ext cx="369288" cy="1064209"/>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27" name="Straight Connector 26"/>
            <p:cNvCxnSpPr>
              <a:stCxn id="24" idx="5"/>
              <a:endCxn id="17" idx="1"/>
            </p:cNvCxnSpPr>
            <p:nvPr/>
          </p:nvCxnSpPr>
          <p:spPr>
            <a:xfrm>
              <a:off x="3669312" y="5158415"/>
              <a:ext cx="1377043" cy="784487"/>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28" name="Straight Connector 27"/>
            <p:cNvCxnSpPr>
              <a:stCxn id="20" idx="6"/>
              <a:endCxn id="25" idx="1"/>
            </p:cNvCxnSpPr>
            <p:nvPr/>
          </p:nvCxnSpPr>
          <p:spPr>
            <a:xfrm>
              <a:off x="5347627" y="1583436"/>
              <a:ext cx="2149666" cy="878215"/>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29" name="Straight Connector 28"/>
            <p:cNvCxnSpPr>
              <a:stCxn id="19" idx="7"/>
              <a:endCxn id="25" idx="4"/>
            </p:cNvCxnSpPr>
            <p:nvPr/>
          </p:nvCxnSpPr>
          <p:spPr>
            <a:xfrm flipV="1">
              <a:off x="7465724" y="2916936"/>
              <a:ext cx="220154" cy="854865"/>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30" name="Straight Connector 29"/>
            <p:cNvCxnSpPr>
              <a:stCxn id="17" idx="7"/>
              <a:endCxn id="23" idx="3"/>
            </p:cNvCxnSpPr>
            <p:nvPr/>
          </p:nvCxnSpPr>
          <p:spPr>
            <a:xfrm flipV="1">
              <a:off x="5423525" y="4940439"/>
              <a:ext cx="156230" cy="1002463"/>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cxnSp>
          <p:nvCxnSpPr>
            <p:cNvPr id="31" name="Straight Connector 30"/>
            <p:cNvCxnSpPr>
              <a:stCxn id="23" idx="7"/>
              <a:endCxn id="19" idx="3"/>
            </p:cNvCxnSpPr>
            <p:nvPr/>
          </p:nvCxnSpPr>
          <p:spPr>
            <a:xfrm flipV="1">
              <a:off x="5956925" y="4148971"/>
              <a:ext cx="1131629" cy="414298"/>
            </a:xfrm>
            <a:prstGeom prst="line">
              <a:avLst/>
            </a:prstGeom>
            <a:ln>
              <a:tailEnd type="triangle" w="lg" len="lg"/>
            </a:ln>
          </p:spPr>
          <p:style>
            <a:lnRef idx="3">
              <a:schemeClr val="accent1"/>
            </a:lnRef>
            <a:fillRef idx="0">
              <a:schemeClr val="accent1"/>
            </a:fillRef>
            <a:effectRef idx="2">
              <a:schemeClr val="accent1"/>
            </a:effectRef>
            <a:fontRef idx="minor">
              <a:schemeClr val="tx1"/>
            </a:fontRef>
          </p:style>
        </p:cxnSp>
        <p:sp>
          <p:nvSpPr>
            <p:cNvPr id="32" name="TextBox 31"/>
            <p:cNvSpPr txBox="1"/>
            <p:nvPr/>
          </p:nvSpPr>
          <p:spPr>
            <a:xfrm>
              <a:off x="4166528" y="2276985"/>
              <a:ext cx="304800" cy="418246"/>
            </a:xfrm>
            <a:prstGeom prst="rect">
              <a:avLst/>
            </a:prstGeom>
            <a:noFill/>
          </p:spPr>
          <p:txBody>
            <a:bodyPr wrap="square" rtlCol="0">
              <a:spAutoFit/>
            </a:bodyPr>
            <a:lstStyle/>
            <a:p>
              <a:r>
                <a:rPr lang="en-US" dirty="0"/>
                <a:t>4</a:t>
              </a:r>
            </a:p>
          </p:txBody>
        </p:sp>
        <p:sp>
          <p:nvSpPr>
            <p:cNvPr id="33" name="TextBox 32"/>
            <p:cNvSpPr txBox="1"/>
            <p:nvPr/>
          </p:nvSpPr>
          <p:spPr>
            <a:xfrm>
              <a:off x="2886485" y="2688336"/>
              <a:ext cx="304800" cy="418246"/>
            </a:xfrm>
            <a:prstGeom prst="rect">
              <a:avLst/>
            </a:prstGeom>
            <a:noFill/>
          </p:spPr>
          <p:txBody>
            <a:bodyPr wrap="square" rtlCol="0">
              <a:spAutoFit/>
            </a:bodyPr>
            <a:lstStyle/>
            <a:p>
              <a:r>
                <a:rPr lang="en-US" dirty="0"/>
                <a:t>2</a:t>
              </a:r>
            </a:p>
          </p:txBody>
        </p:sp>
        <p:sp>
          <p:nvSpPr>
            <p:cNvPr id="34" name="TextBox 33"/>
            <p:cNvSpPr txBox="1"/>
            <p:nvPr/>
          </p:nvSpPr>
          <p:spPr>
            <a:xfrm>
              <a:off x="2627610" y="3646614"/>
              <a:ext cx="463469" cy="418246"/>
            </a:xfrm>
            <a:prstGeom prst="rect">
              <a:avLst/>
            </a:prstGeom>
            <a:noFill/>
          </p:spPr>
          <p:txBody>
            <a:bodyPr wrap="square" rtlCol="0">
              <a:spAutoFit/>
            </a:bodyPr>
            <a:lstStyle/>
            <a:p>
              <a:pPr algn="ctr"/>
              <a:r>
                <a:rPr lang="en-US" dirty="0"/>
                <a:t>13</a:t>
              </a:r>
            </a:p>
          </p:txBody>
        </p:sp>
        <p:sp>
          <p:nvSpPr>
            <p:cNvPr id="35" name="TextBox 34"/>
            <p:cNvSpPr txBox="1"/>
            <p:nvPr/>
          </p:nvSpPr>
          <p:spPr>
            <a:xfrm>
              <a:off x="1850984" y="3159702"/>
              <a:ext cx="304800" cy="418246"/>
            </a:xfrm>
            <a:prstGeom prst="rect">
              <a:avLst/>
            </a:prstGeom>
            <a:noFill/>
          </p:spPr>
          <p:txBody>
            <a:bodyPr wrap="square" rtlCol="0">
              <a:spAutoFit/>
            </a:bodyPr>
            <a:lstStyle/>
            <a:p>
              <a:pPr algn="ctr"/>
              <a:r>
                <a:rPr lang="en-US" dirty="0"/>
                <a:t>3</a:t>
              </a:r>
            </a:p>
          </p:txBody>
        </p:sp>
        <p:sp>
          <p:nvSpPr>
            <p:cNvPr id="36" name="TextBox 35"/>
            <p:cNvSpPr txBox="1"/>
            <p:nvPr/>
          </p:nvSpPr>
          <p:spPr>
            <a:xfrm>
              <a:off x="2057812" y="5680120"/>
              <a:ext cx="304800" cy="418246"/>
            </a:xfrm>
            <a:prstGeom prst="rect">
              <a:avLst/>
            </a:prstGeom>
            <a:noFill/>
          </p:spPr>
          <p:txBody>
            <a:bodyPr wrap="square" rtlCol="0">
              <a:spAutoFit/>
            </a:bodyPr>
            <a:lstStyle/>
            <a:p>
              <a:pPr algn="ctr"/>
              <a:r>
                <a:rPr lang="en-US" dirty="0"/>
                <a:t>4</a:t>
              </a:r>
            </a:p>
          </p:txBody>
        </p:sp>
        <p:sp>
          <p:nvSpPr>
            <p:cNvPr id="37" name="TextBox 36"/>
            <p:cNvSpPr txBox="1"/>
            <p:nvPr/>
          </p:nvSpPr>
          <p:spPr>
            <a:xfrm>
              <a:off x="3291054" y="4053453"/>
              <a:ext cx="304800" cy="418246"/>
            </a:xfrm>
            <a:prstGeom prst="rect">
              <a:avLst/>
            </a:prstGeom>
            <a:noFill/>
          </p:spPr>
          <p:txBody>
            <a:bodyPr wrap="square" rtlCol="0">
              <a:spAutoFit/>
            </a:bodyPr>
            <a:lstStyle/>
            <a:p>
              <a:pPr algn="ctr"/>
              <a:r>
                <a:rPr lang="en-US" dirty="0"/>
                <a:t>2</a:t>
              </a:r>
            </a:p>
          </p:txBody>
        </p:sp>
        <p:sp>
          <p:nvSpPr>
            <p:cNvPr id="38" name="TextBox 37"/>
            <p:cNvSpPr txBox="1"/>
            <p:nvPr/>
          </p:nvSpPr>
          <p:spPr>
            <a:xfrm>
              <a:off x="4014127" y="6582026"/>
              <a:ext cx="304800" cy="418246"/>
            </a:xfrm>
            <a:prstGeom prst="rect">
              <a:avLst/>
            </a:prstGeom>
            <a:noFill/>
          </p:spPr>
          <p:txBody>
            <a:bodyPr wrap="square" rtlCol="0">
              <a:spAutoFit/>
            </a:bodyPr>
            <a:lstStyle/>
            <a:p>
              <a:pPr algn="ctr"/>
              <a:r>
                <a:rPr lang="en-US" dirty="0"/>
                <a:t>1</a:t>
              </a:r>
            </a:p>
          </p:txBody>
        </p:sp>
        <p:sp>
          <p:nvSpPr>
            <p:cNvPr id="39" name="TextBox 38"/>
            <p:cNvSpPr txBox="1"/>
            <p:nvPr/>
          </p:nvSpPr>
          <p:spPr>
            <a:xfrm>
              <a:off x="3888878" y="5476681"/>
              <a:ext cx="304800" cy="418246"/>
            </a:xfrm>
            <a:prstGeom prst="rect">
              <a:avLst/>
            </a:prstGeom>
            <a:noFill/>
          </p:spPr>
          <p:txBody>
            <a:bodyPr wrap="square" rtlCol="0">
              <a:spAutoFit/>
            </a:bodyPr>
            <a:lstStyle/>
            <a:p>
              <a:pPr algn="ctr"/>
              <a:r>
                <a:rPr lang="en-US" dirty="0"/>
                <a:t>3</a:t>
              </a:r>
            </a:p>
          </p:txBody>
        </p:sp>
        <p:sp>
          <p:nvSpPr>
            <p:cNvPr id="40" name="TextBox 39"/>
            <p:cNvSpPr txBox="1"/>
            <p:nvPr/>
          </p:nvSpPr>
          <p:spPr>
            <a:xfrm>
              <a:off x="4213184" y="4605004"/>
              <a:ext cx="304800" cy="418246"/>
            </a:xfrm>
            <a:prstGeom prst="rect">
              <a:avLst/>
            </a:prstGeom>
            <a:noFill/>
          </p:spPr>
          <p:txBody>
            <a:bodyPr wrap="square" rtlCol="0">
              <a:spAutoFit/>
            </a:bodyPr>
            <a:lstStyle/>
            <a:p>
              <a:pPr algn="ctr"/>
              <a:r>
                <a:rPr lang="en-US" dirty="0"/>
                <a:t>7</a:t>
              </a:r>
            </a:p>
          </p:txBody>
        </p:sp>
        <p:sp>
          <p:nvSpPr>
            <p:cNvPr id="41" name="TextBox 40"/>
            <p:cNvSpPr txBox="1"/>
            <p:nvPr/>
          </p:nvSpPr>
          <p:spPr>
            <a:xfrm>
              <a:off x="5196840" y="5051864"/>
              <a:ext cx="304800" cy="418246"/>
            </a:xfrm>
            <a:prstGeom prst="rect">
              <a:avLst/>
            </a:prstGeom>
            <a:noFill/>
          </p:spPr>
          <p:txBody>
            <a:bodyPr wrap="square" rtlCol="0">
              <a:spAutoFit/>
            </a:bodyPr>
            <a:lstStyle/>
            <a:p>
              <a:pPr algn="ctr"/>
              <a:r>
                <a:rPr lang="en-US" dirty="0"/>
                <a:t>4</a:t>
              </a:r>
            </a:p>
          </p:txBody>
        </p:sp>
        <p:sp>
          <p:nvSpPr>
            <p:cNvPr id="42" name="TextBox 41"/>
            <p:cNvSpPr txBox="1"/>
            <p:nvPr/>
          </p:nvSpPr>
          <p:spPr>
            <a:xfrm>
              <a:off x="6359453" y="5214604"/>
              <a:ext cx="673131" cy="418246"/>
            </a:xfrm>
            <a:prstGeom prst="rect">
              <a:avLst/>
            </a:prstGeom>
            <a:noFill/>
          </p:spPr>
          <p:txBody>
            <a:bodyPr wrap="square" rtlCol="0">
              <a:spAutoFit/>
            </a:bodyPr>
            <a:lstStyle/>
            <a:p>
              <a:pPr algn="ctr"/>
              <a:r>
                <a:rPr lang="en-US" dirty="0"/>
                <a:t>17</a:t>
              </a:r>
            </a:p>
          </p:txBody>
        </p:sp>
        <p:sp>
          <p:nvSpPr>
            <p:cNvPr id="43" name="TextBox 42"/>
            <p:cNvSpPr txBox="1"/>
            <p:nvPr/>
          </p:nvSpPr>
          <p:spPr>
            <a:xfrm>
              <a:off x="5948105" y="4053452"/>
              <a:ext cx="673131" cy="418246"/>
            </a:xfrm>
            <a:prstGeom prst="rect">
              <a:avLst/>
            </a:prstGeom>
            <a:noFill/>
          </p:spPr>
          <p:txBody>
            <a:bodyPr wrap="square" rtlCol="0">
              <a:spAutoFit/>
            </a:bodyPr>
            <a:lstStyle/>
            <a:p>
              <a:pPr algn="ctr"/>
              <a:r>
                <a:rPr lang="en-US" dirty="0"/>
                <a:t>3</a:t>
              </a:r>
            </a:p>
          </p:txBody>
        </p:sp>
        <p:sp>
          <p:nvSpPr>
            <p:cNvPr id="44" name="TextBox 43"/>
            <p:cNvSpPr txBox="1"/>
            <p:nvPr/>
          </p:nvSpPr>
          <p:spPr>
            <a:xfrm>
              <a:off x="5741951" y="2700004"/>
              <a:ext cx="304800" cy="418246"/>
            </a:xfrm>
            <a:prstGeom prst="rect">
              <a:avLst/>
            </a:prstGeom>
            <a:noFill/>
          </p:spPr>
          <p:txBody>
            <a:bodyPr wrap="square" rtlCol="0">
              <a:spAutoFit/>
            </a:bodyPr>
            <a:lstStyle/>
            <a:p>
              <a:r>
                <a:rPr lang="en-US" dirty="0"/>
                <a:t>9</a:t>
              </a:r>
            </a:p>
          </p:txBody>
        </p:sp>
        <p:sp>
          <p:nvSpPr>
            <p:cNvPr id="45" name="TextBox 44"/>
            <p:cNvSpPr txBox="1"/>
            <p:nvPr/>
          </p:nvSpPr>
          <p:spPr>
            <a:xfrm>
              <a:off x="6575384" y="1709404"/>
              <a:ext cx="304800" cy="418246"/>
            </a:xfrm>
            <a:prstGeom prst="rect">
              <a:avLst/>
            </a:prstGeom>
            <a:noFill/>
          </p:spPr>
          <p:txBody>
            <a:bodyPr wrap="square" rtlCol="0">
              <a:spAutoFit/>
            </a:bodyPr>
            <a:lstStyle/>
            <a:p>
              <a:r>
                <a:rPr lang="en-US" dirty="0"/>
                <a:t>2</a:t>
              </a:r>
            </a:p>
          </p:txBody>
        </p:sp>
        <p:sp>
          <p:nvSpPr>
            <p:cNvPr id="46" name="TextBox 45"/>
            <p:cNvSpPr txBox="1"/>
            <p:nvPr/>
          </p:nvSpPr>
          <p:spPr>
            <a:xfrm>
              <a:off x="7642184" y="3221736"/>
              <a:ext cx="304800" cy="418246"/>
            </a:xfrm>
            <a:prstGeom prst="rect">
              <a:avLst/>
            </a:prstGeom>
            <a:noFill/>
          </p:spPr>
          <p:txBody>
            <a:bodyPr wrap="square" rtlCol="0">
              <a:spAutoFit/>
            </a:bodyPr>
            <a:lstStyle/>
            <a:p>
              <a:r>
                <a:rPr lang="en-US" dirty="0"/>
                <a:t>6</a:t>
              </a:r>
            </a:p>
          </p:txBody>
        </p:sp>
        <p:sp>
          <p:nvSpPr>
            <p:cNvPr id="47" name="TextBox 46"/>
            <p:cNvSpPr txBox="1"/>
            <p:nvPr/>
          </p:nvSpPr>
          <p:spPr>
            <a:xfrm>
              <a:off x="3509029" y="1371655"/>
              <a:ext cx="304800" cy="418246"/>
            </a:xfrm>
            <a:prstGeom prst="rect">
              <a:avLst/>
            </a:prstGeom>
            <a:noFill/>
          </p:spPr>
          <p:txBody>
            <a:bodyPr wrap="square" rtlCol="0">
              <a:spAutoFit/>
            </a:bodyPr>
            <a:lstStyle/>
            <a:p>
              <a:pPr algn="ctr"/>
              <a:r>
                <a:rPr lang="en-US" dirty="0"/>
                <a:t>3</a:t>
              </a:r>
            </a:p>
          </p:txBody>
        </p:sp>
      </p:grpSp>
    </p:spTree>
    <p:extLst>
      <p:ext uri="{BB962C8B-B14F-4D97-AF65-F5344CB8AC3E}">
        <p14:creationId xmlns:p14="http://schemas.microsoft.com/office/powerpoint/2010/main" val="39836580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Consider </a:t>
            </a:r>
            <a:r>
              <a:rPr lang="en-US" i="1" dirty="0"/>
              <a:t>S</a:t>
            </a:r>
            <a:r>
              <a:rPr lang="en-US" dirty="0"/>
              <a:t> at any point during the algorithm</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a:t>Claim: For each </a:t>
                </a:r>
                <a:r>
                  <a:rPr lang="en-US" b="1" i="1" dirty="0"/>
                  <a:t>u</a:t>
                </a:r>
                <a:r>
                  <a:rPr lang="en-US" dirty="0"/>
                  <a:t> </a:t>
                </a:r>
                <a14:m>
                  <m:oMath xmlns:m="http://schemas.openxmlformats.org/officeDocument/2006/math">
                    <m:r>
                      <a:rPr lang="en-US" i="1" smtClean="0">
                        <a:latin typeface="Cambria Math" panose="02040503050406030204" pitchFamily="18" charset="0"/>
                        <a:ea typeface="Cambria Math" panose="02040503050406030204" pitchFamily="18" charset="0"/>
                      </a:rPr>
                      <m:t>∈</m:t>
                    </m:r>
                  </m:oMath>
                </a14:m>
                <a:r>
                  <a:rPr lang="en-US" dirty="0"/>
                  <a:t> </a:t>
                </a:r>
                <a:r>
                  <a:rPr lang="en-US" b="1" i="1" dirty="0"/>
                  <a:t>S</a:t>
                </a:r>
                <a:r>
                  <a:rPr lang="en-US" dirty="0"/>
                  <a:t>, the path </a:t>
                </a:r>
                <a:r>
                  <a:rPr lang="en-US" b="1" i="1" dirty="0"/>
                  <a:t>P</a:t>
                </a:r>
                <a:r>
                  <a:rPr lang="en-US" b="1" i="1" baseline="-25000" dirty="0"/>
                  <a:t>u</a:t>
                </a:r>
                <a:r>
                  <a:rPr lang="en-US" dirty="0"/>
                  <a:t> is a shortest </a:t>
                </a:r>
                <a:r>
                  <a:rPr lang="en-US" b="1" i="1" dirty="0"/>
                  <a:t>s</a:t>
                </a:r>
                <a:r>
                  <a:rPr lang="en-US" dirty="0"/>
                  <a:t>-</a:t>
                </a:r>
                <a:r>
                  <a:rPr lang="en-US" b="1" i="1" dirty="0"/>
                  <a:t>u</a:t>
                </a:r>
                <a:r>
                  <a:rPr lang="en-US" dirty="0"/>
                  <a:t> path</a:t>
                </a:r>
              </a:p>
              <a:p>
                <a:r>
                  <a:rPr lang="en-US" dirty="0"/>
                  <a:t>Proof by induction on the size of </a:t>
                </a:r>
                <a:r>
                  <a:rPr lang="en-US" b="1" i="1" dirty="0"/>
                  <a:t>S</a:t>
                </a:r>
                <a:r>
                  <a:rPr lang="en-US" dirty="0"/>
                  <a:t>:</a:t>
                </a:r>
              </a:p>
              <a:p>
                <a:pPr lvl="1"/>
                <a:r>
                  <a:rPr lang="en-US" dirty="0"/>
                  <a:t>Basis case: (</a:t>
                </a:r>
                <a:r>
                  <a:rPr lang="en-US" b="1" i="1" dirty="0"/>
                  <a:t>n</a:t>
                </a:r>
                <a:r>
                  <a:rPr lang="en-US" dirty="0"/>
                  <a:t> = 1)</a:t>
                </a:r>
              </a:p>
              <a:p>
                <a:pPr lvl="1"/>
                <a:r>
                  <a:rPr lang="en-US" dirty="0"/>
                  <a:t>|</a:t>
                </a:r>
                <a:r>
                  <a:rPr lang="en-US" b="1" i="1" dirty="0"/>
                  <a:t>S</a:t>
                </a:r>
                <a:r>
                  <a:rPr lang="en-US" dirty="0"/>
                  <a:t>| = 1 means </a:t>
                </a:r>
                <a:r>
                  <a:rPr lang="en-US" b="1" i="1" dirty="0"/>
                  <a:t>S</a:t>
                </a:r>
                <a:r>
                  <a:rPr lang="en-US" dirty="0"/>
                  <a:t> = {</a:t>
                </a:r>
                <a:r>
                  <a:rPr lang="en-US" b="1" i="1" dirty="0"/>
                  <a:t>s</a:t>
                </a:r>
                <a:r>
                  <a:rPr lang="en-US" dirty="0"/>
                  <a:t>} and </a:t>
                </a:r>
                <a:r>
                  <a:rPr lang="en-US" b="1" i="1" dirty="0"/>
                  <a:t>d</a:t>
                </a:r>
                <a:r>
                  <a:rPr lang="en-US" dirty="0"/>
                  <a:t>(</a:t>
                </a:r>
                <a:r>
                  <a:rPr lang="en-US" b="1" i="1" dirty="0"/>
                  <a:t>s</a:t>
                </a:r>
                <a:r>
                  <a:rPr lang="en-US" dirty="0"/>
                  <a:t>) = 0</a:t>
                </a:r>
              </a:p>
              <a:p>
                <a:pPr lvl="1"/>
                <a:r>
                  <a:rPr lang="en-US" dirty="0"/>
                  <a:t>Clearly, that's the best distance to </a:t>
                </a:r>
                <a:r>
                  <a:rPr lang="en-US" b="1" i="1" dirty="0"/>
                  <a:t>s</a:t>
                </a:r>
              </a:p>
              <a:p>
                <a:pPr lvl="1"/>
                <a:r>
                  <a:rPr lang="en-US" dirty="0"/>
                  <a:t>Induction step: (</a:t>
                </a:r>
                <a:r>
                  <a:rPr lang="en-US" b="1" i="1" dirty="0"/>
                  <a:t>n</a:t>
                </a:r>
                <a:r>
                  <a:rPr lang="en-US" dirty="0"/>
                  <a:t> = </a:t>
                </a:r>
                <a:r>
                  <a:rPr lang="en-US" b="1" i="1" dirty="0"/>
                  <a:t>k</a:t>
                </a:r>
                <a:r>
                  <a:rPr lang="en-US" dirty="0"/>
                  <a:t>)</a:t>
                </a:r>
              </a:p>
              <a:p>
                <a:pPr lvl="1"/>
                <a:r>
                  <a:rPr lang="en-US" dirty="0"/>
                  <a:t>Assume that when |</a:t>
                </a:r>
                <a:r>
                  <a:rPr lang="en-US" b="1" i="1" dirty="0"/>
                  <a:t>S</a:t>
                </a:r>
                <a:r>
                  <a:rPr lang="en-US" dirty="0"/>
                  <a:t>| = </a:t>
                </a:r>
                <a:r>
                  <a:rPr lang="en-US" b="1" i="1" dirty="0"/>
                  <a:t>k</a:t>
                </a:r>
                <a:r>
                  <a:rPr lang="en-US" dirty="0"/>
                  <a:t> for </a:t>
                </a:r>
                <a:r>
                  <a:rPr lang="en-US" b="1" i="1" dirty="0"/>
                  <a:t>k</a:t>
                </a:r>
                <a:r>
                  <a:rPr lang="en-US" dirty="0"/>
                  <a:t> ≥ 1, </a:t>
                </a:r>
                <a:r>
                  <a:rPr lang="en-US" b="1" i="1" dirty="0"/>
                  <a:t>S</a:t>
                </a:r>
                <a:r>
                  <a:rPr lang="en-US" dirty="0"/>
                  <a:t> contains the shortest paths for everything in </a:t>
                </a:r>
                <a:r>
                  <a:rPr lang="en-US" b="1" i="1" dirty="0"/>
                  <a:t>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527" b="-3030"/>
                </a:stretch>
              </a:blipFill>
            </p:spPr>
            <p:txBody>
              <a:bodyPr/>
              <a:lstStyle/>
              <a:p>
                <a:r>
                  <a:rPr lang="en-US">
                    <a:noFill/>
                  </a:rPr>
                  <a:t> </a:t>
                </a:r>
              </a:p>
            </p:txBody>
          </p:sp>
        </mc:Fallback>
      </mc:AlternateContent>
    </p:spTree>
    <p:extLst>
      <p:ext uri="{BB962C8B-B14F-4D97-AF65-F5344CB8AC3E}">
        <p14:creationId xmlns:p14="http://schemas.microsoft.com/office/powerpoint/2010/main" val="2047215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Proof continued</a:t>
            </a:r>
          </a:p>
        </p:txBody>
      </p:sp>
      <p:sp>
        <p:nvSpPr>
          <p:cNvPr id="3" name="Content Placeholder 2"/>
          <p:cNvSpPr>
            <a:spLocks noGrp="1"/>
          </p:cNvSpPr>
          <p:nvPr>
            <p:ph idx="1"/>
          </p:nvPr>
        </p:nvSpPr>
        <p:spPr/>
        <p:txBody>
          <a:bodyPr/>
          <a:lstStyle/>
          <a:p>
            <a:r>
              <a:rPr lang="en-US" dirty="0"/>
              <a:t>Suppose we are increasing </a:t>
            </a:r>
            <a:r>
              <a:rPr lang="en-US" b="1" i="1" dirty="0"/>
              <a:t>S</a:t>
            </a:r>
            <a:r>
              <a:rPr lang="en-US" dirty="0"/>
              <a:t> to size </a:t>
            </a:r>
            <a:r>
              <a:rPr lang="en-US" b="1" i="1" dirty="0"/>
              <a:t>k</a:t>
            </a:r>
            <a:r>
              <a:rPr lang="en-US" dirty="0"/>
              <a:t> + 1 by adding node </a:t>
            </a:r>
            <a:r>
              <a:rPr lang="en-US" b="1" i="1" dirty="0"/>
              <a:t>v</a:t>
            </a:r>
            <a:r>
              <a:rPr lang="en-US" dirty="0"/>
              <a:t>.  Let (</a:t>
            </a:r>
            <a:r>
              <a:rPr lang="en-US" b="1" i="1" dirty="0"/>
              <a:t>u</a:t>
            </a:r>
            <a:r>
              <a:rPr lang="en-US" dirty="0"/>
              <a:t>, </a:t>
            </a:r>
            <a:r>
              <a:rPr lang="en-US" b="1" i="1" dirty="0"/>
              <a:t>v</a:t>
            </a:r>
            <a:r>
              <a:rPr lang="en-US" dirty="0"/>
              <a:t>) be the final edge on our </a:t>
            </a:r>
            <a:r>
              <a:rPr lang="en-US" b="1" i="1" dirty="0"/>
              <a:t>s</a:t>
            </a:r>
            <a:r>
              <a:rPr lang="en-US" dirty="0"/>
              <a:t>-</a:t>
            </a:r>
            <a:r>
              <a:rPr lang="en-US" b="1" i="1" dirty="0"/>
              <a:t>v</a:t>
            </a:r>
            <a:r>
              <a:rPr lang="en-US" dirty="0"/>
              <a:t> path </a:t>
            </a:r>
            <a:r>
              <a:rPr lang="en-US" b="1" i="1" dirty="0" err="1"/>
              <a:t>P</a:t>
            </a:r>
            <a:r>
              <a:rPr lang="en-US" b="1" i="1" baseline="-25000" dirty="0" err="1"/>
              <a:t>v</a:t>
            </a:r>
            <a:r>
              <a:rPr lang="en-US" dirty="0"/>
              <a:t>.</a:t>
            </a:r>
          </a:p>
          <a:p>
            <a:r>
              <a:rPr lang="en-US" dirty="0"/>
              <a:t>By the induction hypothesis, </a:t>
            </a:r>
            <a:r>
              <a:rPr lang="en-US" b="1" i="1" dirty="0"/>
              <a:t>P</a:t>
            </a:r>
            <a:r>
              <a:rPr lang="en-US" b="1" i="1" baseline="-25000" dirty="0"/>
              <a:t>u</a:t>
            </a:r>
            <a:r>
              <a:rPr lang="en-US" dirty="0"/>
              <a:t> is the shortest </a:t>
            </a:r>
            <a:r>
              <a:rPr lang="en-US" b="1" i="1" dirty="0"/>
              <a:t>s</a:t>
            </a:r>
            <a:r>
              <a:rPr lang="en-US" dirty="0"/>
              <a:t>-</a:t>
            </a:r>
            <a:r>
              <a:rPr lang="en-US" b="1" i="1" dirty="0"/>
              <a:t>u</a:t>
            </a:r>
            <a:r>
              <a:rPr lang="en-US" dirty="0"/>
              <a:t> path for all </a:t>
            </a:r>
            <a:r>
              <a:rPr lang="en-US" b="1" i="1" dirty="0"/>
              <a:t>u</a:t>
            </a:r>
            <a:r>
              <a:rPr lang="en-US" dirty="0"/>
              <a:t> ∈ </a:t>
            </a:r>
            <a:r>
              <a:rPr lang="en-US" b="1" i="1" dirty="0"/>
              <a:t>S.</a:t>
            </a:r>
          </a:p>
          <a:p>
            <a:r>
              <a:rPr lang="en-US" dirty="0"/>
              <a:t>Consider any other </a:t>
            </a:r>
            <a:r>
              <a:rPr lang="en-US" b="1" i="1" dirty="0"/>
              <a:t>s</a:t>
            </a:r>
            <a:r>
              <a:rPr lang="en-US" dirty="0"/>
              <a:t>-</a:t>
            </a:r>
            <a:r>
              <a:rPr lang="en-US" b="1" i="1" dirty="0"/>
              <a:t>v</a:t>
            </a:r>
            <a:r>
              <a:rPr lang="en-US" dirty="0"/>
              <a:t> path </a:t>
            </a:r>
            <a:r>
              <a:rPr lang="en-US" b="1" i="1" dirty="0"/>
              <a:t>P</a:t>
            </a:r>
            <a:r>
              <a:rPr lang="en-US" dirty="0"/>
              <a:t>.  Since </a:t>
            </a:r>
            <a:r>
              <a:rPr lang="en-US" b="1" i="1" dirty="0"/>
              <a:t>v</a:t>
            </a:r>
            <a:r>
              <a:rPr lang="en-US" dirty="0"/>
              <a:t> is not in </a:t>
            </a:r>
            <a:r>
              <a:rPr lang="en-US" b="1" i="1" dirty="0"/>
              <a:t>S</a:t>
            </a:r>
            <a:r>
              <a:rPr lang="en-US" dirty="0"/>
              <a:t>, </a:t>
            </a:r>
            <a:r>
              <a:rPr lang="en-US" b="1" i="1" dirty="0"/>
              <a:t>P</a:t>
            </a:r>
            <a:r>
              <a:rPr lang="en-US" dirty="0"/>
              <a:t> must leave </a:t>
            </a:r>
            <a:r>
              <a:rPr lang="en-US" b="1" i="1" dirty="0"/>
              <a:t>S</a:t>
            </a:r>
            <a:r>
              <a:rPr lang="en-US" dirty="0"/>
              <a:t> somewhere.  Let </a:t>
            </a:r>
            <a:r>
              <a:rPr lang="en-US" b="1" i="1" dirty="0"/>
              <a:t>y</a:t>
            </a:r>
            <a:r>
              <a:rPr lang="en-US" dirty="0"/>
              <a:t> be the first node on </a:t>
            </a:r>
            <a:r>
              <a:rPr lang="en-US" b="1" i="1" dirty="0"/>
              <a:t>P</a:t>
            </a:r>
            <a:r>
              <a:rPr lang="en-US" dirty="0"/>
              <a:t> that is not in </a:t>
            </a:r>
            <a:r>
              <a:rPr lang="en-US" b="1" i="1" dirty="0"/>
              <a:t>S</a:t>
            </a:r>
            <a:r>
              <a:rPr lang="en-US" dirty="0"/>
              <a:t>, and let </a:t>
            </a:r>
            <a:r>
              <a:rPr lang="en-US" b="1" i="1" dirty="0"/>
              <a:t>x</a:t>
            </a:r>
            <a:r>
              <a:rPr lang="en-US" dirty="0"/>
              <a:t> ∈ </a:t>
            </a:r>
            <a:r>
              <a:rPr lang="en-US" b="1" i="1" dirty="0"/>
              <a:t>S</a:t>
            </a:r>
            <a:r>
              <a:rPr lang="en-US" dirty="0"/>
              <a:t> be the node just before </a:t>
            </a:r>
            <a:r>
              <a:rPr lang="en-US" b="1" i="1" dirty="0"/>
              <a:t>y</a:t>
            </a:r>
            <a:r>
              <a:rPr lang="en-US" dirty="0"/>
              <a:t>.</a:t>
            </a:r>
          </a:p>
        </p:txBody>
      </p:sp>
    </p:spTree>
    <p:extLst>
      <p:ext uri="{BB962C8B-B14F-4D97-AF65-F5344CB8AC3E}">
        <p14:creationId xmlns:p14="http://schemas.microsoft.com/office/powerpoint/2010/main" val="4075592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Proof continued</a:t>
            </a:r>
          </a:p>
        </p:txBody>
      </p:sp>
      <p:sp>
        <p:nvSpPr>
          <p:cNvPr id="3" name="Content Placeholder 2"/>
          <p:cNvSpPr>
            <a:spLocks noGrp="1"/>
          </p:cNvSpPr>
          <p:nvPr>
            <p:ph idx="1"/>
          </p:nvPr>
        </p:nvSpPr>
        <p:spPr/>
        <p:txBody>
          <a:bodyPr/>
          <a:lstStyle/>
          <a:p>
            <a:r>
              <a:rPr lang="en-US" dirty="0"/>
              <a:t>On step </a:t>
            </a:r>
            <a:r>
              <a:rPr lang="en-US" b="1" i="1" dirty="0"/>
              <a:t>k</a:t>
            </a:r>
            <a:r>
              <a:rPr lang="en-US" dirty="0"/>
              <a:t> + 1, we could have added </a:t>
            </a:r>
            <a:r>
              <a:rPr lang="en-US" b="1" i="1" dirty="0"/>
              <a:t>y</a:t>
            </a:r>
            <a:r>
              <a:rPr lang="en-US" dirty="0"/>
              <a:t>, but we didn't.  Thus, there is no path from </a:t>
            </a:r>
            <a:r>
              <a:rPr lang="en-US" b="1" i="1" dirty="0"/>
              <a:t>s</a:t>
            </a:r>
            <a:r>
              <a:rPr lang="en-US" dirty="0"/>
              <a:t> to </a:t>
            </a:r>
            <a:r>
              <a:rPr lang="en-US" b="1" i="1" dirty="0"/>
              <a:t>y</a:t>
            </a:r>
            <a:r>
              <a:rPr lang="en-US" dirty="0"/>
              <a:t> through </a:t>
            </a:r>
            <a:r>
              <a:rPr lang="en-US" b="1" i="1" dirty="0"/>
              <a:t>x</a:t>
            </a:r>
            <a:r>
              <a:rPr lang="en-US" dirty="0"/>
              <a:t> that is shorter than </a:t>
            </a:r>
            <a:r>
              <a:rPr lang="en-US" b="1" i="1" dirty="0" err="1"/>
              <a:t>P</a:t>
            </a:r>
            <a:r>
              <a:rPr lang="en-US" b="1" i="1" baseline="-25000" dirty="0" err="1"/>
              <a:t>v</a:t>
            </a:r>
            <a:r>
              <a:rPr lang="en-US" dirty="0"/>
              <a:t>.</a:t>
            </a:r>
          </a:p>
          <a:p>
            <a:r>
              <a:rPr lang="en-US" dirty="0"/>
              <a:t>But the </a:t>
            </a:r>
            <a:r>
              <a:rPr lang="en-US" dirty="0" err="1"/>
              <a:t>subpath</a:t>
            </a:r>
            <a:r>
              <a:rPr lang="en-US" dirty="0"/>
              <a:t> of </a:t>
            </a:r>
            <a:r>
              <a:rPr lang="en-US" b="1" i="1" dirty="0"/>
              <a:t>P</a:t>
            </a:r>
            <a:r>
              <a:rPr lang="en-US" dirty="0"/>
              <a:t> up to </a:t>
            </a:r>
            <a:r>
              <a:rPr lang="en-US" b="1" i="1" dirty="0"/>
              <a:t>y</a:t>
            </a:r>
            <a:r>
              <a:rPr lang="en-US" dirty="0"/>
              <a:t> is such a path, so that </a:t>
            </a:r>
            <a:r>
              <a:rPr lang="en-US" dirty="0" err="1"/>
              <a:t>subpath</a:t>
            </a:r>
            <a:r>
              <a:rPr lang="en-US" dirty="0"/>
              <a:t> must be at least as long as </a:t>
            </a:r>
            <a:r>
              <a:rPr lang="en-US" b="1" i="1" dirty="0" err="1"/>
              <a:t>P</a:t>
            </a:r>
            <a:r>
              <a:rPr lang="en-US" b="1" i="1" baseline="-25000" dirty="0" err="1"/>
              <a:t>v</a:t>
            </a:r>
            <a:r>
              <a:rPr lang="en-US" dirty="0"/>
              <a:t>.  Since edge lengths are nonnegative, </a:t>
            </a:r>
            <a:r>
              <a:rPr lang="en-US" b="1" i="1" dirty="0"/>
              <a:t>P</a:t>
            </a:r>
            <a:r>
              <a:rPr lang="en-US" dirty="0"/>
              <a:t> is at least as long as </a:t>
            </a:r>
            <a:r>
              <a:rPr lang="en-US" b="1" i="1" dirty="0" err="1"/>
              <a:t>P</a:t>
            </a:r>
            <a:r>
              <a:rPr lang="en-US" b="1" i="1" baseline="-25000" dirty="0" err="1"/>
              <a:t>v</a:t>
            </a:r>
            <a:r>
              <a:rPr lang="en-US" dirty="0"/>
              <a:t>.</a:t>
            </a:r>
          </a:p>
          <a:p>
            <a:r>
              <a:rPr lang="en-US" dirty="0"/>
              <a:t>Thus, </a:t>
            </a:r>
            <a:r>
              <a:rPr lang="en-US" b="1" i="1" dirty="0" err="1"/>
              <a:t>P</a:t>
            </a:r>
            <a:r>
              <a:rPr lang="en-US" b="1" i="1" baseline="-25000" dirty="0" err="1"/>
              <a:t>v</a:t>
            </a:r>
            <a:r>
              <a:rPr lang="en-US" dirty="0"/>
              <a:t> must be the shortest path to </a:t>
            </a:r>
            <a:r>
              <a:rPr lang="en-US" b="1" i="1" dirty="0"/>
              <a:t>v</a:t>
            </a:r>
            <a:r>
              <a:rPr lang="en-US" dirty="0"/>
              <a:t>. ∎</a:t>
            </a:r>
          </a:p>
          <a:p>
            <a:endParaRPr lang="en-US" dirty="0"/>
          </a:p>
        </p:txBody>
      </p:sp>
    </p:spTree>
    <p:extLst>
      <p:ext uri="{BB962C8B-B14F-4D97-AF65-F5344CB8AC3E}">
        <p14:creationId xmlns:p14="http://schemas.microsoft.com/office/powerpoint/2010/main" val="2257575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Reflections on Dijkstra's algorithm</a:t>
            </a:r>
          </a:p>
        </p:txBody>
      </p:sp>
      <p:sp>
        <p:nvSpPr>
          <p:cNvPr id="3" name="Content Placeholder 2"/>
          <p:cNvSpPr>
            <a:spLocks noGrp="1"/>
          </p:cNvSpPr>
          <p:nvPr>
            <p:ph idx="1"/>
          </p:nvPr>
        </p:nvSpPr>
        <p:spPr/>
        <p:txBody>
          <a:bodyPr>
            <a:normAutofit fontScale="92500" lnSpcReduction="10000"/>
          </a:bodyPr>
          <a:lstStyle/>
          <a:p>
            <a:r>
              <a:rPr lang="en-US" dirty="0"/>
              <a:t>You can think of Breadth-First Search as a pulse expanding, layer by layer, through a graph from some starting node</a:t>
            </a:r>
          </a:p>
          <a:p>
            <a:r>
              <a:rPr lang="en-US" dirty="0"/>
              <a:t>Dijkstra's algorithm is the same, except that the time it takes for the pulse to arrive is based not on the number of edges, but the lengths of the edges it has to pass through</a:t>
            </a:r>
          </a:p>
          <a:p>
            <a:r>
              <a:rPr lang="en-US" dirty="0"/>
              <a:t>Because Dijkstra's algorithm expands from the starting point to whatever is closer, it grows like a blob</a:t>
            </a:r>
          </a:p>
          <a:p>
            <a:r>
              <a:rPr lang="en-US" dirty="0"/>
              <a:t>There are algorithms that, under certain situations, can cleverly grow in the direction of the destination and will often take less time to find the path there</a:t>
            </a:r>
          </a:p>
        </p:txBody>
      </p:sp>
    </p:spTree>
    <p:extLst>
      <p:ext uri="{BB962C8B-B14F-4D97-AF65-F5344CB8AC3E}">
        <p14:creationId xmlns:p14="http://schemas.microsoft.com/office/powerpoint/2010/main" val="3290180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type="body" idx="1"/>
          </p:nvPr>
        </p:nvSpPr>
        <p:spPr/>
        <p:txBody>
          <a:bodyPr>
            <a:norm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Running time for Dijkstra's algorithm</a:t>
            </a:r>
          </a:p>
        </p:txBody>
      </p:sp>
      <p:sp>
        <p:nvSpPr>
          <p:cNvPr id="3" name="Content Placeholder 2"/>
          <p:cNvSpPr>
            <a:spLocks noGrp="1"/>
          </p:cNvSpPr>
          <p:nvPr>
            <p:ph idx="1"/>
          </p:nvPr>
        </p:nvSpPr>
        <p:spPr/>
        <p:txBody>
          <a:bodyPr>
            <a:normAutofit fontScale="92500" lnSpcReduction="10000"/>
          </a:bodyPr>
          <a:lstStyle/>
          <a:p>
            <a:r>
              <a:rPr lang="en-US" dirty="0"/>
              <a:t>For </a:t>
            </a:r>
            <a:r>
              <a:rPr lang="en-US" b="1" i="1" dirty="0"/>
              <a:t>n</a:t>
            </a:r>
            <a:r>
              <a:rPr lang="en-US" dirty="0"/>
              <a:t> nodes, the While loop runs </a:t>
            </a:r>
            <a:r>
              <a:rPr lang="en-US" b="1" i="1" dirty="0"/>
              <a:t>n</a:t>
            </a:r>
            <a:r>
              <a:rPr lang="en-US" dirty="0"/>
              <a:t> – 1 times</a:t>
            </a:r>
          </a:p>
          <a:p>
            <a:r>
              <a:rPr lang="en-US" dirty="0"/>
              <a:t>In the worst case, we might need to look at all the edges to compute appropriate minima for each iteration</a:t>
            </a:r>
          </a:p>
          <a:p>
            <a:pPr lvl="1"/>
            <a:r>
              <a:rPr lang="en-US" dirty="0"/>
              <a:t>Yielding a running time of O(</a:t>
            </a:r>
            <a:r>
              <a:rPr lang="en-US" b="1" i="1" dirty="0" err="1"/>
              <a:t>mn</a:t>
            </a:r>
            <a:r>
              <a:rPr lang="en-US" dirty="0"/>
              <a:t>)</a:t>
            </a:r>
          </a:p>
          <a:p>
            <a:r>
              <a:rPr lang="en-US" dirty="0"/>
              <a:t>It turns out that using a priority queue allows us to get the time down to O(</a:t>
            </a:r>
            <a:r>
              <a:rPr lang="en-US" b="1" i="1" dirty="0"/>
              <a:t>m</a:t>
            </a:r>
            <a:r>
              <a:rPr lang="en-US" dirty="0"/>
              <a:t> log </a:t>
            </a:r>
            <a:r>
              <a:rPr lang="en-US" b="1" i="1" dirty="0"/>
              <a:t>n</a:t>
            </a:r>
            <a:r>
              <a:rPr lang="en-US" dirty="0"/>
              <a:t>)</a:t>
            </a:r>
          </a:p>
          <a:p>
            <a:pPr lvl="1"/>
            <a:r>
              <a:rPr lang="en-US" dirty="0"/>
              <a:t>Some deep data structure work has been done here, and I don't want to go into it</a:t>
            </a:r>
          </a:p>
          <a:p>
            <a:pPr lvl="1"/>
            <a:r>
              <a:rPr lang="en-US" dirty="0"/>
              <a:t>Read the literature if you want to implement the algorithm as fast as possible</a:t>
            </a:r>
          </a:p>
          <a:p>
            <a:endParaRPr lang="en-US" dirty="0"/>
          </a:p>
        </p:txBody>
      </p:sp>
    </p:spTree>
    <p:extLst>
      <p:ext uri="{BB962C8B-B14F-4D97-AF65-F5344CB8AC3E}">
        <p14:creationId xmlns:p14="http://schemas.microsoft.com/office/powerpoint/2010/main" val="234192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Quiz</a:t>
            </a:r>
            <a:endParaRPr lang="en-US" dirty="0"/>
          </a:p>
        </p:txBody>
      </p:sp>
      <p:sp>
        <p:nvSpPr>
          <p:cNvPr id="2" name="Text Placeholder 1"/>
          <p:cNvSpPr>
            <a:spLocks noGrp="1"/>
          </p:cNvSpPr>
          <p:nvPr>
            <p:ph type="body" idx="1"/>
          </p:nvPr>
        </p:nvSpPr>
        <p:spPr/>
        <p:txBody>
          <a:bodyPr/>
          <a:lstStyle/>
          <a:p>
            <a:endParaRPr lang="en-US"/>
          </a:p>
        </p:txBody>
      </p:sp>
    </p:spTree>
    <p:extLst>
      <p:ext uri="{BB962C8B-B14F-4D97-AF65-F5344CB8AC3E}">
        <p14:creationId xmlns:p14="http://schemas.microsoft.com/office/powerpoint/2010/main" val="31449658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lstStyle/>
          <a:p>
            <a:r>
              <a:rPr lang="en-US" dirty="0"/>
              <a:t>Finish Dijkstra's</a:t>
            </a:r>
          </a:p>
          <a:p>
            <a:r>
              <a:rPr lang="en-US"/>
              <a:t>Minimum </a:t>
            </a:r>
            <a:r>
              <a:rPr lang="en-US" dirty="0"/>
              <a:t>spanning trees</a:t>
            </a:r>
          </a:p>
          <a:p>
            <a:r>
              <a:rPr lang="en-US" dirty="0"/>
              <a:t>Review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a:lstStyle/>
          <a:p>
            <a:r>
              <a:rPr lang="en-US" b="1" dirty="0"/>
              <a:t>Finish Assignment 2</a:t>
            </a:r>
          </a:p>
          <a:p>
            <a:pPr lvl="1"/>
            <a:r>
              <a:rPr lang="en-US" b="1" dirty="0"/>
              <a:t>Due Friday before midnight</a:t>
            </a:r>
          </a:p>
          <a:p>
            <a:r>
              <a:rPr lang="en-US" dirty="0"/>
              <a:t>Review chapters 1 through 3</a:t>
            </a:r>
          </a:p>
          <a:p>
            <a:r>
              <a:rPr lang="en-US" dirty="0"/>
              <a:t>Exam 1 is next Monday</a:t>
            </a:r>
          </a:p>
          <a:p>
            <a:r>
              <a:rPr lang="en-US" b="1" dirty="0"/>
              <a:t>All office hours are canceled today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Logical warmup</a:t>
            </a:r>
            <a:endParaRPr lang="en-US" dirty="0"/>
          </a:p>
        </p:txBody>
      </p:sp>
      <p:sp>
        <p:nvSpPr>
          <p:cNvPr id="5" name="Content Placeholder 4"/>
          <p:cNvSpPr>
            <a:spLocks noGrp="1"/>
          </p:cNvSpPr>
          <p:nvPr>
            <p:ph idx="1"/>
          </p:nvPr>
        </p:nvSpPr>
        <p:spPr/>
        <p:txBody>
          <a:bodyPr>
            <a:normAutofit/>
          </a:bodyPr>
          <a:lstStyle/>
          <a:p>
            <a:r>
              <a:rPr lang="en-US" dirty="0"/>
              <a:t>Two friends who live 36 miles apart decide to meet and start riding their bikes towards each other.</a:t>
            </a:r>
          </a:p>
          <a:p>
            <a:pPr lvl="1"/>
            <a:r>
              <a:rPr lang="en-US" dirty="0"/>
              <a:t>They plan to meet halfway.</a:t>
            </a:r>
          </a:p>
          <a:p>
            <a:pPr lvl="1"/>
            <a:r>
              <a:rPr lang="en-US" dirty="0"/>
              <a:t>Each is riding at 6mph.</a:t>
            </a:r>
          </a:p>
          <a:p>
            <a:pPr lvl="1"/>
            <a:r>
              <a:rPr lang="en-US" dirty="0"/>
              <a:t>One of them has a pet carrier pigeon who starts flying the instant the friends start traveling.</a:t>
            </a:r>
          </a:p>
          <a:p>
            <a:pPr lvl="1"/>
            <a:r>
              <a:rPr lang="en-US" dirty="0"/>
              <a:t>The pigeon flies back and forth at 18mph between the friends until the friends meet.</a:t>
            </a:r>
          </a:p>
          <a:p>
            <a:r>
              <a:rPr lang="en-US" dirty="0"/>
              <a:t>How many miles does the pigeon travel?</a:t>
            </a:r>
          </a:p>
          <a:p>
            <a:endParaRPr lang="en-US" dirty="0"/>
          </a:p>
        </p:txBody>
      </p:sp>
      <p:grpSp>
        <p:nvGrpSpPr>
          <p:cNvPr id="2" name="Group 4"/>
          <p:cNvGrpSpPr>
            <a:grpSpLocks noChangeAspect="1"/>
          </p:cNvGrpSpPr>
          <p:nvPr/>
        </p:nvGrpSpPr>
        <p:grpSpPr bwMode="auto">
          <a:xfrm>
            <a:off x="9906000" y="2514600"/>
            <a:ext cx="1566863" cy="1408113"/>
            <a:chOff x="5952" y="2016"/>
            <a:chExt cx="987" cy="887"/>
          </a:xfrm>
        </p:grpSpPr>
        <p:sp>
          <p:nvSpPr>
            <p:cNvPr id="3" name="AutoShape 3"/>
            <p:cNvSpPr>
              <a:spLocks noChangeAspect="1" noChangeArrowheads="1" noTextEdit="1"/>
            </p:cNvSpPr>
            <p:nvPr/>
          </p:nvSpPr>
          <p:spPr bwMode="auto">
            <a:xfrm>
              <a:off x="5952" y="2016"/>
              <a:ext cx="987" cy="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5"/>
            <p:cNvSpPr>
              <a:spLocks/>
            </p:cNvSpPr>
            <p:nvPr/>
          </p:nvSpPr>
          <p:spPr bwMode="auto">
            <a:xfrm>
              <a:off x="5957" y="2025"/>
              <a:ext cx="978" cy="878"/>
            </a:xfrm>
            <a:custGeom>
              <a:avLst/>
              <a:gdLst>
                <a:gd name="T0" fmla="*/ 919 w 2934"/>
                <a:gd name="T1" fmla="*/ 524 h 2635"/>
                <a:gd name="T2" fmla="*/ 1029 w 2934"/>
                <a:gd name="T3" fmla="*/ 607 h 2635"/>
                <a:gd name="T4" fmla="*/ 1234 w 2934"/>
                <a:gd name="T5" fmla="*/ 682 h 2635"/>
                <a:gd name="T6" fmla="*/ 1447 w 2934"/>
                <a:gd name="T7" fmla="*/ 766 h 2635"/>
                <a:gd name="T8" fmla="*/ 1731 w 2934"/>
                <a:gd name="T9" fmla="*/ 921 h 2635"/>
                <a:gd name="T10" fmla="*/ 1965 w 2934"/>
                <a:gd name="T11" fmla="*/ 1160 h 2635"/>
                <a:gd name="T12" fmla="*/ 2053 w 2934"/>
                <a:gd name="T13" fmla="*/ 1309 h 2635"/>
                <a:gd name="T14" fmla="*/ 2226 w 2934"/>
                <a:gd name="T15" fmla="*/ 1503 h 2635"/>
                <a:gd name="T16" fmla="*/ 2363 w 2934"/>
                <a:gd name="T17" fmla="*/ 1738 h 2635"/>
                <a:gd name="T18" fmla="*/ 2637 w 2934"/>
                <a:gd name="T19" fmla="*/ 2068 h 2635"/>
                <a:gd name="T20" fmla="*/ 2897 w 2934"/>
                <a:gd name="T21" fmla="*/ 2439 h 2635"/>
                <a:gd name="T22" fmla="*/ 2889 w 2934"/>
                <a:gd name="T23" fmla="*/ 2542 h 2635"/>
                <a:gd name="T24" fmla="*/ 2688 w 2934"/>
                <a:gd name="T25" fmla="*/ 2480 h 2635"/>
                <a:gd name="T26" fmla="*/ 2518 w 2934"/>
                <a:gd name="T27" fmla="*/ 2320 h 2635"/>
                <a:gd name="T28" fmla="*/ 2318 w 2934"/>
                <a:gd name="T29" fmla="*/ 2210 h 2635"/>
                <a:gd name="T30" fmla="*/ 2141 w 2934"/>
                <a:gd name="T31" fmla="*/ 2046 h 2635"/>
                <a:gd name="T32" fmla="*/ 1961 w 2934"/>
                <a:gd name="T33" fmla="*/ 1863 h 2635"/>
                <a:gd name="T34" fmla="*/ 1886 w 2934"/>
                <a:gd name="T35" fmla="*/ 1869 h 2635"/>
                <a:gd name="T36" fmla="*/ 1844 w 2934"/>
                <a:gd name="T37" fmla="*/ 1852 h 2635"/>
                <a:gd name="T38" fmla="*/ 1681 w 2934"/>
                <a:gd name="T39" fmla="*/ 1967 h 2635"/>
                <a:gd name="T40" fmla="*/ 1465 w 2934"/>
                <a:gd name="T41" fmla="*/ 2036 h 2635"/>
                <a:gd name="T42" fmla="*/ 1328 w 2934"/>
                <a:gd name="T43" fmla="*/ 2176 h 2635"/>
                <a:gd name="T44" fmla="*/ 1406 w 2934"/>
                <a:gd name="T45" fmla="*/ 2268 h 2635"/>
                <a:gd name="T46" fmla="*/ 1312 w 2934"/>
                <a:gd name="T47" fmla="*/ 2272 h 2635"/>
                <a:gd name="T48" fmla="*/ 1268 w 2934"/>
                <a:gd name="T49" fmla="*/ 2305 h 2635"/>
                <a:gd name="T50" fmla="*/ 1227 w 2934"/>
                <a:gd name="T51" fmla="*/ 2328 h 2635"/>
                <a:gd name="T52" fmla="*/ 1244 w 2934"/>
                <a:gd name="T53" fmla="*/ 2450 h 2635"/>
                <a:gd name="T54" fmla="*/ 1247 w 2934"/>
                <a:gd name="T55" fmla="*/ 2529 h 2635"/>
                <a:gd name="T56" fmla="*/ 1068 w 2934"/>
                <a:gd name="T57" fmla="*/ 2517 h 2635"/>
                <a:gd name="T58" fmla="*/ 910 w 2934"/>
                <a:gd name="T59" fmla="*/ 2585 h 2635"/>
                <a:gd name="T60" fmla="*/ 814 w 2934"/>
                <a:gd name="T61" fmla="*/ 2590 h 2635"/>
                <a:gd name="T62" fmla="*/ 883 w 2934"/>
                <a:gd name="T63" fmla="*/ 2481 h 2635"/>
                <a:gd name="T64" fmla="*/ 783 w 2934"/>
                <a:gd name="T65" fmla="*/ 2511 h 2635"/>
                <a:gd name="T66" fmla="*/ 727 w 2934"/>
                <a:gd name="T67" fmla="*/ 2505 h 2635"/>
                <a:gd name="T68" fmla="*/ 774 w 2934"/>
                <a:gd name="T69" fmla="*/ 2402 h 2635"/>
                <a:gd name="T70" fmla="*/ 834 w 2934"/>
                <a:gd name="T71" fmla="*/ 2374 h 2635"/>
                <a:gd name="T72" fmla="*/ 954 w 2934"/>
                <a:gd name="T73" fmla="*/ 2374 h 2635"/>
                <a:gd name="T74" fmla="*/ 1074 w 2934"/>
                <a:gd name="T75" fmla="*/ 2385 h 2635"/>
                <a:gd name="T76" fmla="*/ 1033 w 2934"/>
                <a:gd name="T77" fmla="*/ 2281 h 2635"/>
                <a:gd name="T78" fmla="*/ 924 w 2934"/>
                <a:gd name="T79" fmla="*/ 2316 h 2635"/>
                <a:gd name="T80" fmla="*/ 905 w 2934"/>
                <a:gd name="T81" fmla="*/ 2261 h 2635"/>
                <a:gd name="T82" fmla="*/ 839 w 2934"/>
                <a:gd name="T83" fmla="*/ 2235 h 2635"/>
                <a:gd name="T84" fmla="*/ 1008 w 2934"/>
                <a:gd name="T85" fmla="*/ 2165 h 2635"/>
                <a:gd name="T86" fmla="*/ 1162 w 2934"/>
                <a:gd name="T87" fmla="*/ 2121 h 2635"/>
                <a:gd name="T88" fmla="*/ 1157 w 2934"/>
                <a:gd name="T89" fmla="*/ 2004 h 2635"/>
                <a:gd name="T90" fmla="*/ 1041 w 2934"/>
                <a:gd name="T91" fmla="*/ 1956 h 2635"/>
                <a:gd name="T92" fmla="*/ 830 w 2934"/>
                <a:gd name="T93" fmla="*/ 1861 h 2635"/>
                <a:gd name="T94" fmla="*/ 486 w 2934"/>
                <a:gd name="T95" fmla="*/ 1468 h 2635"/>
                <a:gd name="T96" fmla="*/ 406 w 2934"/>
                <a:gd name="T97" fmla="*/ 912 h 2635"/>
                <a:gd name="T98" fmla="*/ 296 w 2934"/>
                <a:gd name="T99" fmla="*/ 377 h 2635"/>
                <a:gd name="T100" fmla="*/ 134 w 2934"/>
                <a:gd name="T101" fmla="*/ 301 h 2635"/>
                <a:gd name="T102" fmla="*/ 14 w 2934"/>
                <a:gd name="T103" fmla="*/ 272 h 2635"/>
                <a:gd name="T104" fmla="*/ 120 w 2934"/>
                <a:gd name="T105" fmla="*/ 150 h 2635"/>
                <a:gd name="T106" fmla="*/ 209 w 2934"/>
                <a:gd name="T107" fmla="*/ 113 h 2635"/>
                <a:gd name="T108" fmla="*/ 279 w 2934"/>
                <a:gd name="T109" fmla="*/ 40 h 2635"/>
                <a:gd name="T110" fmla="*/ 410 w 2934"/>
                <a:gd name="T111" fmla="*/ 0 h 2635"/>
                <a:gd name="T112" fmla="*/ 558 w 2934"/>
                <a:gd name="T113" fmla="*/ 44 h 2635"/>
                <a:gd name="T114" fmla="*/ 704 w 2934"/>
                <a:gd name="T115" fmla="*/ 185 h 2635"/>
                <a:gd name="T116" fmla="*/ 815 w 2934"/>
                <a:gd name="T117" fmla="*/ 381 h 2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934" h="2635">
                  <a:moveTo>
                    <a:pt x="840" y="431"/>
                  </a:moveTo>
                  <a:lnTo>
                    <a:pt x="852" y="443"/>
                  </a:lnTo>
                  <a:lnTo>
                    <a:pt x="863" y="457"/>
                  </a:lnTo>
                  <a:lnTo>
                    <a:pt x="873" y="471"/>
                  </a:lnTo>
                  <a:lnTo>
                    <a:pt x="884" y="484"/>
                  </a:lnTo>
                  <a:lnTo>
                    <a:pt x="895" y="498"/>
                  </a:lnTo>
                  <a:lnTo>
                    <a:pt x="907" y="512"/>
                  </a:lnTo>
                  <a:lnTo>
                    <a:pt x="919" y="524"/>
                  </a:lnTo>
                  <a:lnTo>
                    <a:pt x="930" y="537"/>
                  </a:lnTo>
                  <a:lnTo>
                    <a:pt x="943" y="549"/>
                  </a:lnTo>
                  <a:lnTo>
                    <a:pt x="957" y="561"/>
                  </a:lnTo>
                  <a:lnTo>
                    <a:pt x="969" y="572"/>
                  </a:lnTo>
                  <a:lnTo>
                    <a:pt x="984" y="582"/>
                  </a:lnTo>
                  <a:lnTo>
                    <a:pt x="998" y="592"/>
                  </a:lnTo>
                  <a:lnTo>
                    <a:pt x="1014" y="600"/>
                  </a:lnTo>
                  <a:lnTo>
                    <a:pt x="1029" y="607"/>
                  </a:lnTo>
                  <a:lnTo>
                    <a:pt x="1047" y="612"/>
                  </a:lnTo>
                  <a:lnTo>
                    <a:pt x="1073" y="623"/>
                  </a:lnTo>
                  <a:lnTo>
                    <a:pt x="1099" y="633"/>
                  </a:lnTo>
                  <a:lnTo>
                    <a:pt x="1127" y="645"/>
                  </a:lnTo>
                  <a:lnTo>
                    <a:pt x="1153" y="653"/>
                  </a:lnTo>
                  <a:lnTo>
                    <a:pt x="1181" y="663"/>
                  </a:lnTo>
                  <a:lnTo>
                    <a:pt x="1208" y="672"/>
                  </a:lnTo>
                  <a:lnTo>
                    <a:pt x="1234" y="682"/>
                  </a:lnTo>
                  <a:lnTo>
                    <a:pt x="1262" y="691"/>
                  </a:lnTo>
                  <a:lnTo>
                    <a:pt x="1288" y="701"/>
                  </a:lnTo>
                  <a:lnTo>
                    <a:pt x="1316" y="711"/>
                  </a:lnTo>
                  <a:lnTo>
                    <a:pt x="1342" y="721"/>
                  </a:lnTo>
                  <a:lnTo>
                    <a:pt x="1368" y="731"/>
                  </a:lnTo>
                  <a:lnTo>
                    <a:pt x="1395" y="742"/>
                  </a:lnTo>
                  <a:lnTo>
                    <a:pt x="1421" y="753"/>
                  </a:lnTo>
                  <a:lnTo>
                    <a:pt x="1447" y="766"/>
                  </a:lnTo>
                  <a:lnTo>
                    <a:pt x="1472" y="780"/>
                  </a:lnTo>
                  <a:lnTo>
                    <a:pt x="1510" y="795"/>
                  </a:lnTo>
                  <a:lnTo>
                    <a:pt x="1547" y="812"/>
                  </a:lnTo>
                  <a:lnTo>
                    <a:pt x="1586" y="831"/>
                  </a:lnTo>
                  <a:lnTo>
                    <a:pt x="1622" y="851"/>
                  </a:lnTo>
                  <a:lnTo>
                    <a:pt x="1660" y="872"/>
                  </a:lnTo>
                  <a:lnTo>
                    <a:pt x="1696" y="896"/>
                  </a:lnTo>
                  <a:lnTo>
                    <a:pt x="1731" y="921"/>
                  </a:lnTo>
                  <a:lnTo>
                    <a:pt x="1766" y="946"/>
                  </a:lnTo>
                  <a:lnTo>
                    <a:pt x="1799" y="974"/>
                  </a:lnTo>
                  <a:lnTo>
                    <a:pt x="1831" y="1002"/>
                  </a:lnTo>
                  <a:lnTo>
                    <a:pt x="1861" y="1031"/>
                  </a:lnTo>
                  <a:lnTo>
                    <a:pt x="1890" y="1062"/>
                  </a:lnTo>
                  <a:lnTo>
                    <a:pt x="1917" y="1094"/>
                  </a:lnTo>
                  <a:lnTo>
                    <a:pt x="1942" y="1126"/>
                  </a:lnTo>
                  <a:lnTo>
                    <a:pt x="1965" y="1160"/>
                  </a:lnTo>
                  <a:lnTo>
                    <a:pt x="1986" y="1195"/>
                  </a:lnTo>
                  <a:lnTo>
                    <a:pt x="2000" y="1208"/>
                  </a:lnTo>
                  <a:lnTo>
                    <a:pt x="2011" y="1223"/>
                  </a:lnTo>
                  <a:lnTo>
                    <a:pt x="2021" y="1239"/>
                  </a:lnTo>
                  <a:lnTo>
                    <a:pt x="2030" y="1256"/>
                  </a:lnTo>
                  <a:lnTo>
                    <a:pt x="2038" y="1274"/>
                  </a:lnTo>
                  <a:lnTo>
                    <a:pt x="2045" y="1291"/>
                  </a:lnTo>
                  <a:lnTo>
                    <a:pt x="2053" y="1309"/>
                  </a:lnTo>
                  <a:lnTo>
                    <a:pt x="2061" y="1326"/>
                  </a:lnTo>
                  <a:lnTo>
                    <a:pt x="2089" y="1349"/>
                  </a:lnTo>
                  <a:lnTo>
                    <a:pt x="2115" y="1373"/>
                  </a:lnTo>
                  <a:lnTo>
                    <a:pt x="2140" y="1398"/>
                  </a:lnTo>
                  <a:lnTo>
                    <a:pt x="2164" y="1423"/>
                  </a:lnTo>
                  <a:lnTo>
                    <a:pt x="2185" y="1449"/>
                  </a:lnTo>
                  <a:lnTo>
                    <a:pt x="2206" y="1475"/>
                  </a:lnTo>
                  <a:lnTo>
                    <a:pt x="2226" y="1503"/>
                  </a:lnTo>
                  <a:lnTo>
                    <a:pt x="2246" y="1530"/>
                  </a:lnTo>
                  <a:lnTo>
                    <a:pt x="2265" y="1559"/>
                  </a:lnTo>
                  <a:lnTo>
                    <a:pt x="2283" y="1588"/>
                  </a:lnTo>
                  <a:lnTo>
                    <a:pt x="2299" y="1618"/>
                  </a:lnTo>
                  <a:lnTo>
                    <a:pt x="2315" y="1647"/>
                  </a:lnTo>
                  <a:lnTo>
                    <a:pt x="2332" y="1677"/>
                  </a:lnTo>
                  <a:lnTo>
                    <a:pt x="2348" y="1707"/>
                  </a:lnTo>
                  <a:lnTo>
                    <a:pt x="2363" y="1738"/>
                  </a:lnTo>
                  <a:lnTo>
                    <a:pt x="2378" y="1768"/>
                  </a:lnTo>
                  <a:lnTo>
                    <a:pt x="2419" y="1808"/>
                  </a:lnTo>
                  <a:lnTo>
                    <a:pt x="2459" y="1848"/>
                  </a:lnTo>
                  <a:lnTo>
                    <a:pt x="2497" y="1891"/>
                  </a:lnTo>
                  <a:lnTo>
                    <a:pt x="2533" y="1934"/>
                  </a:lnTo>
                  <a:lnTo>
                    <a:pt x="2569" y="1978"/>
                  </a:lnTo>
                  <a:lnTo>
                    <a:pt x="2603" y="2023"/>
                  </a:lnTo>
                  <a:lnTo>
                    <a:pt x="2637" y="2068"/>
                  </a:lnTo>
                  <a:lnTo>
                    <a:pt x="2669" y="2115"/>
                  </a:lnTo>
                  <a:lnTo>
                    <a:pt x="2702" y="2161"/>
                  </a:lnTo>
                  <a:lnTo>
                    <a:pt x="2734" y="2207"/>
                  </a:lnTo>
                  <a:lnTo>
                    <a:pt x="2767" y="2253"/>
                  </a:lnTo>
                  <a:lnTo>
                    <a:pt x="2798" y="2300"/>
                  </a:lnTo>
                  <a:lnTo>
                    <a:pt x="2831" y="2347"/>
                  </a:lnTo>
                  <a:lnTo>
                    <a:pt x="2863" y="2392"/>
                  </a:lnTo>
                  <a:lnTo>
                    <a:pt x="2897" y="2439"/>
                  </a:lnTo>
                  <a:lnTo>
                    <a:pt x="2931" y="2484"/>
                  </a:lnTo>
                  <a:lnTo>
                    <a:pt x="2934" y="2499"/>
                  </a:lnTo>
                  <a:lnTo>
                    <a:pt x="2933" y="2510"/>
                  </a:lnTo>
                  <a:lnTo>
                    <a:pt x="2928" y="2519"/>
                  </a:lnTo>
                  <a:lnTo>
                    <a:pt x="2919" y="2526"/>
                  </a:lnTo>
                  <a:lnTo>
                    <a:pt x="2911" y="2531"/>
                  </a:lnTo>
                  <a:lnTo>
                    <a:pt x="2899" y="2537"/>
                  </a:lnTo>
                  <a:lnTo>
                    <a:pt x="2889" y="2542"/>
                  </a:lnTo>
                  <a:lnTo>
                    <a:pt x="2881" y="2549"/>
                  </a:lnTo>
                  <a:lnTo>
                    <a:pt x="2847" y="2549"/>
                  </a:lnTo>
                  <a:lnTo>
                    <a:pt x="2814" y="2545"/>
                  </a:lnTo>
                  <a:lnTo>
                    <a:pt x="2786" y="2537"/>
                  </a:lnTo>
                  <a:lnTo>
                    <a:pt x="2758" y="2526"/>
                  </a:lnTo>
                  <a:lnTo>
                    <a:pt x="2733" y="2514"/>
                  </a:lnTo>
                  <a:lnTo>
                    <a:pt x="2711" y="2497"/>
                  </a:lnTo>
                  <a:lnTo>
                    <a:pt x="2688" y="2480"/>
                  </a:lnTo>
                  <a:lnTo>
                    <a:pt x="2667" y="2461"/>
                  </a:lnTo>
                  <a:lnTo>
                    <a:pt x="2646" y="2441"/>
                  </a:lnTo>
                  <a:lnTo>
                    <a:pt x="2626" y="2420"/>
                  </a:lnTo>
                  <a:lnTo>
                    <a:pt x="2605" y="2400"/>
                  </a:lnTo>
                  <a:lnTo>
                    <a:pt x="2584" y="2379"/>
                  </a:lnTo>
                  <a:lnTo>
                    <a:pt x="2563" y="2357"/>
                  </a:lnTo>
                  <a:lnTo>
                    <a:pt x="2542" y="2338"/>
                  </a:lnTo>
                  <a:lnTo>
                    <a:pt x="2518" y="2320"/>
                  </a:lnTo>
                  <a:lnTo>
                    <a:pt x="2493" y="2303"/>
                  </a:lnTo>
                  <a:lnTo>
                    <a:pt x="2465" y="2305"/>
                  </a:lnTo>
                  <a:lnTo>
                    <a:pt x="2438" y="2298"/>
                  </a:lnTo>
                  <a:lnTo>
                    <a:pt x="2412" y="2286"/>
                  </a:lnTo>
                  <a:lnTo>
                    <a:pt x="2387" y="2268"/>
                  </a:lnTo>
                  <a:lnTo>
                    <a:pt x="2362" y="2250"/>
                  </a:lnTo>
                  <a:lnTo>
                    <a:pt x="2339" y="2230"/>
                  </a:lnTo>
                  <a:lnTo>
                    <a:pt x="2318" y="2210"/>
                  </a:lnTo>
                  <a:lnTo>
                    <a:pt x="2297" y="2193"/>
                  </a:lnTo>
                  <a:lnTo>
                    <a:pt x="2276" y="2173"/>
                  </a:lnTo>
                  <a:lnTo>
                    <a:pt x="2255" y="2153"/>
                  </a:lnTo>
                  <a:lnTo>
                    <a:pt x="2234" y="2132"/>
                  </a:lnTo>
                  <a:lnTo>
                    <a:pt x="2211" y="2111"/>
                  </a:lnTo>
                  <a:lnTo>
                    <a:pt x="2188" y="2090"/>
                  </a:lnTo>
                  <a:lnTo>
                    <a:pt x="2165" y="2068"/>
                  </a:lnTo>
                  <a:lnTo>
                    <a:pt x="2141" y="2046"/>
                  </a:lnTo>
                  <a:lnTo>
                    <a:pt x="2118" y="2023"/>
                  </a:lnTo>
                  <a:lnTo>
                    <a:pt x="2094" y="2002"/>
                  </a:lnTo>
                  <a:lnTo>
                    <a:pt x="2071" y="1978"/>
                  </a:lnTo>
                  <a:lnTo>
                    <a:pt x="2048" y="1956"/>
                  </a:lnTo>
                  <a:lnTo>
                    <a:pt x="2025" y="1933"/>
                  </a:lnTo>
                  <a:lnTo>
                    <a:pt x="2004" y="1909"/>
                  </a:lnTo>
                  <a:lnTo>
                    <a:pt x="1983" y="1886"/>
                  </a:lnTo>
                  <a:lnTo>
                    <a:pt x="1961" y="1863"/>
                  </a:lnTo>
                  <a:lnTo>
                    <a:pt x="1942" y="1839"/>
                  </a:lnTo>
                  <a:lnTo>
                    <a:pt x="1935" y="1844"/>
                  </a:lnTo>
                  <a:lnTo>
                    <a:pt x="1927" y="1849"/>
                  </a:lnTo>
                  <a:lnTo>
                    <a:pt x="1920" y="1856"/>
                  </a:lnTo>
                  <a:lnTo>
                    <a:pt x="1912" y="1862"/>
                  </a:lnTo>
                  <a:lnTo>
                    <a:pt x="1905" y="1866"/>
                  </a:lnTo>
                  <a:lnTo>
                    <a:pt x="1896" y="1869"/>
                  </a:lnTo>
                  <a:lnTo>
                    <a:pt x="1886" y="1869"/>
                  </a:lnTo>
                  <a:lnTo>
                    <a:pt x="1876" y="1867"/>
                  </a:lnTo>
                  <a:lnTo>
                    <a:pt x="1872" y="1862"/>
                  </a:lnTo>
                  <a:lnTo>
                    <a:pt x="1867" y="1858"/>
                  </a:lnTo>
                  <a:lnTo>
                    <a:pt x="1864" y="1854"/>
                  </a:lnTo>
                  <a:lnTo>
                    <a:pt x="1859" y="1852"/>
                  </a:lnTo>
                  <a:lnTo>
                    <a:pt x="1854" y="1851"/>
                  </a:lnTo>
                  <a:lnTo>
                    <a:pt x="1849" y="1851"/>
                  </a:lnTo>
                  <a:lnTo>
                    <a:pt x="1844" y="1852"/>
                  </a:lnTo>
                  <a:lnTo>
                    <a:pt x="1839" y="1856"/>
                  </a:lnTo>
                  <a:lnTo>
                    <a:pt x="1820" y="1878"/>
                  </a:lnTo>
                  <a:lnTo>
                    <a:pt x="1800" y="1898"/>
                  </a:lnTo>
                  <a:lnTo>
                    <a:pt x="1779" y="1916"/>
                  </a:lnTo>
                  <a:lnTo>
                    <a:pt x="1756" y="1931"/>
                  </a:lnTo>
                  <a:lnTo>
                    <a:pt x="1732" y="1944"/>
                  </a:lnTo>
                  <a:lnTo>
                    <a:pt x="1706" y="1956"/>
                  </a:lnTo>
                  <a:lnTo>
                    <a:pt x="1681" y="1967"/>
                  </a:lnTo>
                  <a:lnTo>
                    <a:pt x="1655" y="1976"/>
                  </a:lnTo>
                  <a:lnTo>
                    <a:pt x="1627" y="1984"/>
                  </a:lnTo>
                  <a:lnTo>
                    <a:pt x="1600" y="1992"/>
                  </a:lnTo>
                  <a:lnTo>
                    <a:pt x="1572" y="2001"/>
                  </a:lnTo>
                  <a:lnTo>
                    <a:pt x="1545" y="2008"/>
                  </a:lnTo>
                  <a:lnTo>
                    <a:pt x="1517" y="2017"/>
                  </a:lnTo>
                  <a:lnTo>
                    <a:pt x="1491" y="2026"/>
                  </a:lnTo>
                  <a:lnTo>
                    <a:pt x="1465" y="2036"/>
                  </a:lnTo>
                  <a:lnTo>
                    <a:pt x="1440" y="2047"/>
                  </a:lnTo>
                  <a:lnTo>
                    <a:pt x="1420" y="2061"/>
                  </a:lnTo>
                  <a:lnTo>
                    <a:pt x="1401" y="2076"/>
                  </a:lnTo>
                  <a:lnTo>
                    <a:pt x="1383" y="2093"/>
                  </a:lnTo>
                  <a:lnTo>
                    <a:pt x="1367" y="2112"/>
                  </a:lnTo>
                  <a:lnTo>
                    <a:pt x="1352" y="2132"/>
                  </a:lnTo>
                  <a:lnTo>
                    <a:pt x="1340" y="2153"/>
                  </a:lnTo>
                  <a:lnTo>
                    <a:pt x="1328" y="2176"/>
                  </a:lnTo>
                  <a:lnTo>
                    <a:pt x="1320" y="2200"/>
                  </a:lnTo>
                  <a:lnTo>
                    <a:pt x="1330" y="2213"/>
                  </a:lnTo>
                  <a:lnTo>
                    <a:pt x="1343" y="2223"/>
                  </a:lnTo>
                  <a:lnTo>
                    <a:pt x="1360" y="2231"/>
                  </a:lnTo>
                  <a:lnTo>
                    <a:pt x="1377" y="2237"/>
                  </a:lnTo>
                  <a:lnTo>
                    <a:pt x="1392" y="2246"/>
                  </a:lnTo>
                  <a:lnTo>
                    <a:pt x="1402" y="2255"/>
                  </a:lnTo>
                  <a:lnTo>
                    <a:pt x="1406" y="2268"/>
                  </a:lnTo>
                  <a:lnTo>
                    <a:pt x="1402" y="2286"/>
                  </a:lnTo>
                  <a:lnTo>
                    <a:pt x="1392" y="2283"/>
                  </a:lnTo>
                  <a:lnTo>
                    <a:pt x="1381" y="2282"/>
                  </a:lnTo>
                  <a:lnTo>
                    <a:pt x="1368" y="2280"/>
                  </a:lnTo>
                  <a:lnTo>
                    <a:pt x="1355" y="2278"/>
                  </a:lnTo>
                  <a:lnTo>
                    <a:pt x="1340" y="2276"/>
                  </a:lnTo>
                  <a:lnTo>
                    <a:pt x="1326" y="2275"/>
                  </a:lnTo>
                  <a:lnTo>
                    <a:pt x="1312" y="2272"/>
                  </a:lnTo>
                  <a:lnTo>
                    <a:pt x="1298" y="2271"/>
                  </a:lnTo>
                  <a:lnTo>
                    <a:pt x="1293" y="2275"/>
                  </a:lnTo>
                  <a:lnTo>
                    <a:pt x="1289" y="2281"/>
                  </a:lnTo>
                  <a:lnTo>
                    <a:pt x="1286" y="2287"/>
                  </a:lnTo>
                  <a:lnTo>
                    <a:pt x="1283" y="2293"/>
                  </a:lnTo>
                  <a:lnTo>
                    <a:pt x="1279" y="2300"/>
                  </a:lnTo>
                  <a:lnTo>
                    <a:pt x="1274" y="2303"/>
                  </a:lnTo>
                  <a:lnTo>
                    <a:pt x="1268" y="2305"/>
                  </a:lnTo>
                  <a:lnTo>
                    <a:pt x="1259" y="2303"/>
                  </a:lnTo>
                  <a:lnTo>
                    <a:pt x="1259" y="2300"/>
                  </a:lnTo>
                  <a:lnTo>
                    <a:pt x="1258" y="2296"/>
                  </a:lnTo>
                  <a:lnTo>
                    <a:pt x="1257" y="2295"/>
                  </a:lnTo>
                  <a:lnTo>
                    <a:pt x="1254" y="2292"/>
                  </a:lnTo>
                  <a:lnTo>
                    <a:pt x="1242" y="2301"/>
                  </a:lnTo>
                  <a:lnTo>
                    <a:pt x="1233" y="2313"/>
                  </a:lnTo>
                  <a:lnTo>
                    <a:pt x="1227" y="2328"/>
                  </a:lnTo>
                  <a:lnTo>
                    <a:pt x="1222" y="2345"/>
                  </a:lnTo>
                  <a:lnTo>
                    <a:pt x="1218" y="2361"/>
                  </a:lnTo>
                  <a:lnTo>
                    <a:pt x="1212" y="2376"/>
                  </a:lnTo>
                  <a:lnTo>
                    <a:pt x="1206" y="2391"/>
                  </a:lnTo>
                  <a:lnTo>
                    <a:pt x="1194" y="2402"/>
                  </a:lnTo>
                  <a:lnTo>
                    <a:pt x="1206" y="2421"/>
                  </a:lnTo>
                  <a:lnTo>
                    <a:pt x="1223" y="2436"/>
                  </a:lnTo>
                  <a:lnTo>
                    <a:pt x="1244" y="2450"/>
                  </a:lnTo>
                  <a:lnTo>
                    <a:pt x="1266" y="2461"/>
                  </a:lnTo>
                  <a:lnTo>
                    <a:pt x="1287" y="2474"/>
                  </a:lnTo>
                  <a:lnTo>
                    <a:pt x="1303" y="2489"/>
                  </a:lnTo>
                  <a:lnTo>
                    <a:pt x="1313" y="2507"/>
                  </a:lnTo>
                  <a:lnTo>
                    <a:pt x="1315" y="2532"/>
                  </a:lnTo>
                  <a:lnTo>
                    <a:pt x="1292" y="2532"/>
                  </a:lnTo>
                  <a:lnTo>
                    <a:pt x="1269" y="2531"/>
                  </a:lnTo>
                  <a:lnTo>
                    <a:pt x="1247" y="2529"/>
                  </a:lnTo>
                  <a:lnTo>
                    <a:pt x="1224" y="2525"/>
                  </a:lnTo>
                  <a:lnTo>
                    <a:pt x="1202" y="2522"/>
                  </a:lnTo>
                  <a:lnTo>
                    <a:pt x="1178" y="2520"/>
                  </a:lnTo>
                  <a:lnTo>
                    <a:pt x="1156" y="2517"/>
                  </a:lnTo>
                  <a:lnTo>
                    <a:pt x="1133" y="2515"/>
                  </a:lnTo>
                  <a:lnTo>
                    <a:pt x="1112" y="2514"/>
                  </a:lnTo>
                  <a:lnTo>
                    <a:pt x="1089" y="2515"/>
                  </a:lnTo>
                  <a:lnTo>
                    <a:pt x="1068" y="2517"/>
                  </a:lnTo>
                  <a:lnTo>
                    <a:pt x="1047" y="2521"/>
                  </a:lnTo>
                  <a:lnTo>
                    <a:pt x="1027" y="2527"/>
                  </a:lnTo>
                  <a:lnTo>
                    <a:pt x="1007" y="2537"/>
                  </a:lnTo>
                  <a:lnTo>
                    <a:pt x="988" y="2550"/>
                  </a:lnTo>
                  <a:lnTo>
                    <a:pt x="970" y="2565"/>
                  </a:lnTo>
                  <a:lnTo>
                    <a:pt x="949" y="2570"/>
                  </a:lnTo>
                  <a:lnTo>
                    <a:pt x="929" y="2576"/>
                  </a:lnTo>
                  <a:lnTo>
                    <a:pt x="910" y="2585"/>
                  </a:lnTo>
                  <a:lnTo>
                    <a:pt x="892" y="2594"/>
                  </a:lnTo>
                  <a:lnTo>
                    <a:pt x="873" y="2605"/>
                  </a:lnTo>
                  <a:lnTo>
                    <a:pt x="854" y="2615"/>
                  </a:lnTo>
                  <a:lnTo>
                    <a:pt x="835" y="2625"/>
                  </a:lnTo>
                  <a:lnTo>
                    <a:pt x="817" y="2635"/>
                  </a:lnTo>
                  <a:lnTo>
                    <a:pt x="795" y="2631"/>
                  </a:lnTo>
                  <a:lnTo>
                    <a:pt x="803" y="2610"/>
                  </a:lnTo>
                  <a:lnTo>
                    <a:pt x="814" y="2590"/>
                  </a:lnTo>
                  <a:lnTo>
                    <a:pt x="828" y="2570"/>
                  </a:lnTo>
                  <a:lnTo>
                    <a:pt x="843" y="2551"/>
                  </a:lnTo>
                  <a:lnTo>
                    <a:pt x="860" y="2534"/>
                  </a:lnTo>
                  <a:lnTo>
                    <a:pt x="877" y="2517"/>
                  </a:lnTo>
                  <a:lnTo>
                    <a:pt x="894" y="2500"/>
                  </a:lnTo>
                  <a:lnTo>
                    <a:pt x="910" y="2484"/>
                  </a:lnTo>
                  <a:lnTo>
                    <a:pt x="897" y="2481"/>
                  </a:lnTo>
                  <a:lnTo>
                    <a:pt x="883" y="2481"/>
                  </a:lnTo>
                  <a:lnTo>
                    <a:pt x="870" y="2482"/>
                  </a:lnTo>
                  <a:lnTo>
                    <a:pt x="857" y="2484"/>
                  </a:lnTo>
                  <a:lnTo>
                    <a:pt x="844" y="2487"/>
                  </a:lnTo>
                  <a:lnTo>
                    <a:pt x="832" y="2491"/>
                  </a:lnTo>
                  <a:lnTo>
                    <a:pt x="819" y="2496"/>
                  </a:lnTo>
                  <a:lnTo>
                    <a:pt x="808" y="2501"/>
                  </a:lnTo>
                  <a:lnTo>
                    <a:pt x="795" y="2506"/>
                  </a:lnTo>
                  <a:lnTo>
                    <a:pt x="783" y="2511"/>
                  </a:lnTo>
                  <a:lnTo>
                    <a:pt x="772" y="2517"/>
                  </a:lnTo>
                  <a:lnTo>
                    <a:pt x="759" y="2522"/>
                  </a:lnTo>
                  <a:lnTo>
                    <a:pt x="747" y="2527"/>
                  </a:lnTo>
                  <a:lnTo>
                    <a:pt x="734" y="2531"/>
                  </a:lnTo>
                  <a:lnTo>
                    <a:pt x="722" y="2535"/>
                  </a:lnTo>
                  <a:lnTo>
                    <a:pt x="709" y="2537"/>
                  </a:lnTo>
                  <a:lnTo>
                    <a:pt x="709" y="2521"/>
                  </a:lnTo>
                  <a:lnTo>
                    <a:pt x="727" y="2505"/>
                  </a:lnTo>
                  <a:lnTo>
                    <a:pt x="745" y="2490"/>
                  </a:lnTo>
                  <a:lnTo>
                    <a:pt x="764" y="2475"/>
                  </a:lnTo>
                  <a:lnTo>
                    <a:pt x="783" y="2461"/>
                  </a:lnTo>
                  <a:lnTo>
                    <a:pt x="803" y="2447"/>
                  </a:lnTo>
                  <a:lnTo>
                    <a:pt x="822" y="2434"/>
                  </a:lnTo>
                  <a:lnTo>
                    <a:pt x="842" y="2420"/>
                  </a:lnTo>
                  <a:lnTo>
                    <a:pt x="862" y="2406"/>
                  </a:lnTo>
                  <a:lnTo>
                    <a:pt x="774" y="2402"/>
                  </a:lnTo>
                  <a:lnTo>
                    <a:pt x="779" y="2397"/>
                  </a:lnTo>
                  <a:lnTo>
                    <a:pt x="787" y="2394"/>
                  </a:lnTo>
                  <a:lnTo>
                    <a:pt x="794" y="2390"/>
                  </a:lnTo>
                  <a:lnTo>
                    <a:pt x="803" y="2387"/>
                  </a:lnTo>
                  <a:lnTo>
                    <a:pt x="810" y="2385"/>
                  </a:lnTo>
                  <a:lnTo>
                    <a:pt x="819" y="2382"/>
                  </a:lnTo>
                  <a:lnTo>
                    <a:pt x="827" y="2379"/>
                  </a:lnTo>
                  <a:lnTo>
                    <a:pt x="834" y="2374"/>
                  </a:lnTo>
                  <a:lnTo>
                    <a:pt x="848" y="2375"/>
                  </a:lnTo>
                  <a:lnTo>
                    <a:pt x="863" y="2375"/>
                  </a:lnTo>
                  <a:lnTo>
                    <a:pt x="878" y="2375"/>
                  </a:lnTo>
                  <a:lnTo>
                    <a:pt x="893" y="2375"/>
                  </a:lnTo>
                  <a:lnTo>
                    <a:pt x="908" y="2375"/>
                  </a:lnTo>
                  <a:lnTo>
                    <a:pt x="923" y="2374"/>
                  </a:lnTo>
                  <a:lnTo>
                    <a:pt x="939" y="2374"/>
                  </a:lnTo>
                  <a:lnTo>
                    <a:pt x="954" y="2374"/>
                  </a:lnTo>
                  <a:lnTo>
                    <a:pt x="969" y="2374"/>
                  </a:lnTo>
                  <a:lnTo>
                    <a:pt x="986" y="2374"/>
                  </a:lnTo>
                  <a:lnTo>
                    <a:pt x="1001" y="2375"/>
                  </a:lnTo>
                  <a:lnTo>
                    <a:pt x="1016" y="2375"/>
                  </a:lnTo>
                  <a:lnTo>
                    <a:pt x="1031" y="2377"/>
                  </a:lnTo>
                  <a:lnTo>
                    <a:pt x="1046" y="2379"/>
                  </a:lnTo>
                  <a:lnTo>
                    <a:pt x="1061" y="2381"/>
                  </a:lnTo>
                  <a:lnTo>
                    <a:pt x="1074" y="2385"/>
                  </a:lnTo>
                  <a:lnTo>
                    <a:pt x="1129" y="2265"/>
                  </a:lnTo>
                  <a:lnTo>
                    <a:pt x="1116" y="2265"/>
                  </a:lnTo>
                  <a:lnTo>
                    <a:pt x="1102" y="2267"/>
                  </a:lnTo>
                  <a:lnTo>
                    <a:pt x="1088" y="2268"/>
                  </a:lnTo>
                  <a:lnTo>
                    <a:pt x="1074" y="2271"/>
                  </a:lnTo>
                  <a:lnTo>
                    <a:pt x="1061" y="2275"/>
                  </a:lnTo>
                  <a:lnTo>
                    <a:pt x="1047" y="2277"/>
                  </a:lnTo>
                  <a:lnTo>
                    <a:pt x="1033" y="2281"/>
                  </a:lnTo>
                  <a:lnTo>
                    <a:pt x="1021" y="2286"/>
                  </a:lnTo>
                  <a:lnTo>
                    <a:pt x="1007" y="2290"/>
                  </a:lnTo>
                  <a:lnTo>
                    <a:pt x="993" y="2295"/>
                  </a:lnTo>
                  <a:lnTo>
                    <a:pt x="979" y="2298"/>
                  </a:lnTo>
                  <a:lnTo>
                    <a:pt x="965" y="2303"/>
                  </a:lnTo>
                  <a:lnTo>
                    <a:pt x="952" y="2307"/>
                  </a:lnTo>
                  <a:lnTo>
                    <a:pt x="938" y="2312"/>
                  </a:lnTo>
                  <a:lnTo>
                    <a:pt x="924" y="2316"/>
                  </a:lnTo>
                  <a:lnTo>
                    <a:pt x="910" y="2320"/>
                  </a:lnTo>
                  <a:lnTo>
                    <a:pt x="907" y="2311"/>
                  </a:lnTo>
                  <a:lnTo>
                    <a:pt x="902" y="2302"/>
                  </a:lnTo>
                  <a:lnTo>
                    <a:pt x="899" y="2295"/>
                  </a:lnTo>
                  <a:lnTo>
                    <a:pt x="905" y="2286"/>
                  </a:lnTo>
                  <a:lnTo>
                    <a:pt x="938" y="2271"/>
                  </a:lnTo>
                  <a:lnTo>
                    <a:pt x="923" y="2265"/>
                  </a:lnTo>
                  <a:lnTo>
                    <a:pt x="905" y="2261"/>
                  </a:lnTo>
                  <a:lnTo>
                    <a:pt x="888" y="2260"/>
                  </a:lnTo>
                  <a:lnTo>
                    <a:pt x="870" y="2260"/>
                  </a:lnTo>
                  <a:lnTo>
                    <a:pt x="852" y="2260"/>
                  </a:lnTo>
                  <a:lnTo>
                    <a:pt x="834" y="2260"/>
                  </a:lnTo>
                  <a:lnTo>
                    <a:pt x="817" y="2261"/>
                  </a:lnTo>
                  <a:lnTo>
                    <a:pt x="802" y="2260"/>
                  </a:lnTo>
                  <a:lnTo>
                    <a:pt x="820" y="2247"/>
                  </a:lnTo>
                  <a:lnTo>
                    <a:pt x="839" y="2235"/>
                  </a:lnTo>
                  <a:lnTo>
                    <a:pt x="859" y="2223"/>
                  </a:lnTo>
                  <a:lnTo>
                    <a:pt x="879" y="2212"/>
                  </a:lnTo>
                  <a:lnTo>
                    <a:pt x="899" y="2202"/>
                  </a:lnTo>
                  <a:lnTo>
                    <a:pt x="920" y="2193"/>
                  </a:lnTo>
                  <a:lnTo>
                    <a:pt x="942" y="2185"/>
                  </a:lnTo>
                  <a:lnTo>
                    <a:pt x="964" y="2177"/>
                  </a:lnTo>
                  <a:lnTo>
                    <a:pt x="987" y="2171"/>
                  </a:lnTo>
                  <a:lnTo>
                    <a:pt x="1008" y="2165"/>
                  </a:lnTo>
                  <a:lnTo>
                    <a:pt x="1031" y="2160"/>
                  </a:lnTo>
                  <a:lnTo>
                    <a:pt x="1054" y="2155"/>
                  </a:lnTo>
                  <a:lnTo>
                    <a:pt x="1077" y="2151"/>
                  </a:lnTo>
                  <a:lnTo>
                    <a:pt x="1099" y="2148"/>
                  </a:lnTo>
                  <a:lnTo>
                    <a:pt x="1122" y="2146"/>
                  </a:lnTo>
                  <a:lnTo>
                    <a:pt x="1144" y="2145"/>
                  </a:lnTo>
                  <a:lnTo>
                    <a:pt x="1154" y="2133"/>
                  </a:lnTo>
                  <a:lnTo>
                    <a:pt x="1162" y="2121"/>
                  </a:lnTo>
                  <a:lnTo>
                    <a:pt x="1169" y="2107"/>
                  </a:lnTo>
                  <a:lnTo>
                    <a:pt x="1174" y="2093"/>
                  </a:lnTo>
                  <a:lnTo>
                    <a:pt x="1178" y="2080"/>
                  </a:lnTo>
                  <a:lnTo>
                    <a:pt x="1178" y="2066"/>
                  </a:lnTo>
                  <a:lnTo>
                    <a:pt x="1177" y="2051"/>
                  </a:lnTo>
                  <a:lnTo>
                    <a:pt x="1173" y="2036"/>
                  </a:lnTo>
                  <a:lnTo>
                    <a:pt x="1166" y="2018"/>
                  </a:lnTo>
                  <a:lnTo>
                    <a:pt x="1157" y="2004"/>
                  </a:lnTo>
                  <a:lnTo>
                    <a:pt x="1147" y="1993"/>
                  </a:lnTo>
                  <a:lnTo>
                    <a:pt x="1134" y="1983"/>
                  </a:lnTo>
                  <a:lnTo>
                    <a:pt x="1121" y="1976"/>
                  </a:lnTo>
                  <a:lnTo>
                    <a:pt x="1107" y="1969"/>
                  </a:lnTo>
                  <a:lnTo>
                    <a:pt x="1091" y="1964"/>
                  </a:lnTo>
                  <a:lnTo>
                    <a:pt x="1074" y="1961"/>
                  </a:lnTo>
                  <a:lnTo>
                    <a:pt x="1058" y="1958"/>
                  </a:lnTo>
                  <a:lnTo>
                    <a:pt x="1041" y="1956"/>
                  </a:lnTo>
                  <a:lnTo>
                    <a:pt x="1024" y="1953"/>
                  </a:lnTo>
                  <a:lnTo>
                    <a:pt x="1007" y="1951"/>
                  </a:lnTo>
                  <a:lnTo>
                    <a:pt x="991" y="1947"/>
                  </a:lnTo>
                  <a:lnTo>
                    <a:pt x="974" y="1943"/>
                  </a:lnTo>
                  <a:lnTo>
                    <a:pt x="959" y="1938"/>
                  </a:lnTo>
                  <a:lnTo>
                    <a:pt x="944" y="1932"/>
                  </a:lnTo>
                  <a:lnTo>
                    <a:pt x="887" y="1898"/>
                  </a:lnTo>
                  <a:lnTo>
                    <a:pt x="830" y="1861"/>
                  </a:lnTo>
                  <a:lnTo>
                    <a:pt x="778" y="1821"/>
                  </a:lnTo>
                  <a:lnTo>
                    <a:pt x="727" y="1778"/>
                  </a:lnTo>
                  <a:lnTo>
                    <a:pt x="678" y="1733"/>
                  </a:lnTo>
                  <a:lnTo>
                    <a:pt x="633" y="1684"/>
                  </a:lnTo>
                  <a:lnTo>
                    <a:pt x="591" y="1634"/>
                  </a:lnTo>
                  <a:lnTo>
                    <a:pt x="553" y="1582"/>
                  </a:lnTo>
                  <a:lnTo>
                    <a:pt x="518" y="1525"/>
                  </a:lnTo>
                  <a:lnTo>
                    <a:pt x="486" y="1468"/>
                  </a:lnTo>
                  <a:lnTo>
                    <a:pt x="460" y="1408"/>
                  </a:lnTo>
                  <a:lnTo>
                    <a:pt x="438" y="1345"/>
                  </a:lnTo>
                  <a:lnTo>
                    <a:pt x="420" y="1281"/>
                  </a:lnTo>
                  <a:lnTo>
                    <a:pt x="408" y="1215"/>
                  </a:lnTo>
                  <a:lnTo>
                    <a:pt x="400" y="1146"/>
                  </a:lnTo>
                  <a:lnTo>
                    <a:pt x="398" y="1075"/>
                  </a:lnTo>
                  <a:lnTo>
                    <a:pt x="403" y="996"/>
                  </a:lnTo>
                  <a:lnTo>
                    <a:pt x="406" y="912"/>
                  </a:lnTo>
                  <a:lnTo>
                    <a:pt x="410" y="826"/>
                  </a:lnTo>
                  <a:lnTo>
                    <a:pt x="409" y="738"/>
                  </a:lnTo>
                  <a:lnTo>
                    <a:pt x="401" y="651"/>
                  </a:lnTo>
                  <a:lnTo>
                    <a:pt x="388" y="566"/>
                  </a:lnTo>
                  <a:lnTo>
                    <a:pt x="364" y="484"/>
                  </a:lnTo>
                  <a:lnTo>
                    <a:pt x="328" y="409"/>
                  </a:lnTo>
                  <a:lnTo>
                    <a:pt x="312" y="393"/>
                  </a:lnTo>
                  <a:lnTo>
                    <a:pt x="296" y="377"/>
                  </a:lnTo>
                  <a:lnTo>
                    <a:pt x="277" y="362"/>
                  </a:lnTo>
                  <a:lnTo>
                    <a:pt x="259" y="346"/>
                  </a:lnTo>
                  <a:lnTo>
                    <a:pt x="240" y="332"/>
                  </a:lnTo>
                  <a:lnTo>
                    <a:pt x="220" y="318"/>
                  </a:lnTo>
                  <a:lnTo>
                    <a:pt x="199" y="306"/>
                  </a:lnTo>
                  <a:lnTo>
                    <a:pt x="179" y="294"/>
                  </a:lnTo>
                  <a:lnTo>
                    <a:pt x="156" y="296"/>
                  </a:lnTo>
                  <a:lnTo>
                    <a:pt x="134" y="301"/>
                  </a:lnTo>
                  <a:lnTo>
                    <a:pt x="111" y="308"/>
                  </a:lnTo>
                  <a:lnTo>
                    <a:pt x="89" y="314"/>
                  </a:lnTo>
                  <a:lnTo>
                    <a:pt x="66" y="321"/>
                  </a:lnTo>
                  <a:lnTo>
                    <a:pt x="45" y="324"/>
                  </a:lnTo>
                  <a:lnTo>
                    <a:pt x="22" y="323"/>
                  </a:lnTo>
                  <a:lnTo>
                    <a:pt x="0" y="317"/>
                  </a:lnTo>
                  <a:lnTo>
                    <a:pt x="1" y="291"/>
                  </a:lnTo>
                  <a:lnTo>
                    <a:pt x="14" y="272"/>
                  </a:lnTo>
                  <a:lnTo>
                    <a:pt x="34" y="257"/>
                  </a:lnTo>
                  <a:lnTo>
                    <a:pt x="57" y="245"/>
                  </a:lnTo>
                  <a:lnTo>
                    <a:pt x="80" y="233"/>
                  </a:lnTo>
                  <a:lnTo>
                    <a:pt x="99" y="219"/>
                  </a:lnTo>
                  <a:lnTo>
                    <a:pt x="110" y="200"/>
                  </a:lnTo>
                  <a:lnTo>
                    <a:pt x="109" y="174"/>
                  </a:lnTo>
                  <a:lnTo>
                    <a:pt x="112" y="159"/>
                  </a:lnTo>
                  <a:lnTo>
                    <a:pt x="120" y="150"/>
                  </a:lnTo>
                  <a:lnTo>
                    <a:pt x="131" y="142"/>
                  </a:lnTo>
                  <a:lnTo>
                    <a:pt x="141" y="130"/>
                  </a:lnTo>
                  <a:lnTo>
                    <a:pt x="155" y="132"/>
                  </a:lnTo>
                  <a:lnTo>
                    <a:pt x="167" y="132"/>
                  </a:lnTo>
                  <a:lnTo>
                    <a:pt x="179" y="129"/>
                  </a:lnTo>
                  <a:lnTo>
                    <a:pt x="190" y="125"/>
                  </a:lnTo>
                  <a:lnTo>
                    <a:pt x="200" y="120"/>
                  </a:lnTo>
                  <a:lnTo>
                    <a:pt x="209" y="113"/>
                  </a:lnTo>
                  <a:lnTo>
                    <a:pt x="217" y="104"/>
                  </a:lnTo>
                  <a:lnTo>
                    <a:pt x="224" y="93"/>
                  </a:lnTo>
                  <a:lnTo>
                    <a:pt x="227" y="80"/>
                  </a:lnTo>
                  <a:lnTo>
                    <a:pt x="235" y="70"/>
                  </a:lnTo>
                  <a:lnTo>
                    <a:pt x="244" y="60"/>
                  </a:lnTo>
                  <a:lnTo>
                    <a:pt x="255" y="53"/>
                  </a:lnTo>
                  <a:lnTo>
                    <a:pt x="267" y="47"/>
                  </a:lnTo>
                  <a:lnTo>
                    <a:pt x="279" y="40"/>
                  </a:lnTo>
                  <a:lnTo>
                    <a:pt x="290" y="34"/>
                  </a:lnTo>
                  <a:lnTo>
                    <a:pt x="299" y="28"/>
                  </a:lnTo>
                  <a:lnTo>
                    <a:pt x="316" y="19"/>
                  </a:lnTo>
                  <a:lnTo>
                    <a:pt x="334" y="12"/>
                  </a:lnTo>
                  <a:lnTo>
                    <a:pt x="353" y="7"/>
                  </a:lnTo>
                  <a:lnTo>
                    <a:pt x="371" y="3"/>
                  </a:lnTo>
                  <a:lnTo>
                    <a:pt x="390" y="0"/>
                  </a:lnTo>
                  <a:lnTo>
                    <a:pt x="410" y="0"/>
                  </a:lnTo>
                  <a:lnTo>
                    <a:pt x="430" y="2"/>
                  </a:lnTo>
                  <a:lnTo>
                    <a:pt x="449" y="3"/>
                  </a:lnTo>
                  <a:lnTo>
                    <a:pt x="469" y="8"/>
                  </a:lnTo>
                  <a:lnTo>
                    <a:pt x="488" y="13"/>
                  </a:lnTo>
                  <a:lnTo>
                    <a:pt x="506" y="19"/>
                  </a:lnTo>
                  <a:lnTo>
                    <a:pt x="524" y="27"/>
                  </a:lnTo>
                  <a:lnTo>
                    <a:pt x="541" y="34"/>
                  </a:lnTo>
                  <a:lnTo>
                    <a:pt x="558" y="44"/>
                  </a:lnTo>
                  <a:lnTo>
                    <a:pt x="574" y="54"/>
                  </a:lnTo>
                  <a:lnTo>
                    <a:pt x="589" y="65"/>
                  </a:lnTo>
                  <a:lnTo>
                    <a:pt x="611" y="83"/>
                  </a:lnTo>
                  <a:lnTo>
                    <a:pt x="633" y="100"/>
                  </a:lnTo>
                  <a:lnTo>
                    <a:pt x="652" y="120"/>
                  </a:lnTo>
                  <a:lnTo>
                    <a:pt x="670" y="142"/>
                  </a:lnTo>
                  <a:lnTo>
                    <a:pt x="688" y="163"/>
                  </a:lnTo>
                  <a:lnTo>
                    <a:pt x="704" y="185"/>
                  </a:lnTo>
                  <a:lnTo>
                    <a:pt x="720" y="208"/>
                  </a:lnTo>
                  <a:lnTo>
                    <a:pt x="735" y="232"/>
                  </a:lnTo>
                  <a:lnTo>
                    <a:pt x="749" y="257"/>
                  </a:lnTo>
                  <a:lnTo>
                    <a:pt x="764" y="281"/>
                  </a:lnTo>
                  <a:lnTo>
                    <a:pt x="777" y="306"/>
                  </a:lnTo>
                  <a:lnTo>
                    <a:pt x="790" y="331"/>
                  </a:lnTo>
                  <a:lnTo>
                    <a:pt x="803" y="356"/>
                  </a:lnTo>
                  <a:lnTo>
                    <a:pt x="815" y="381"/>
                  </a:lnTo>
                  <a:lnTo>
                    <a:pt x="828" y="406"/>
                  </a:lnTo>
                  <a:lnTo>
                    <a:pt x="840" y="4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Freeform 6"/>
            <p:cNvSpPr>
              <a:spLocks/>
            </p:cNvSpPr>
            <p:nvPr/>
          </p:nvSpPr>
          <p:spPr bwMode="auto">
            <a:xfrm>
              <a:off x="6032" y="2036"/>
              <a:ext cx="525" cy="709"/>
            </a:xfrm>
            <a:custGeom>
              <a:avLst/>
              <a:gdLst>
                <a:gd name="T0" fmla="*/ 448 w 1574"/>
                <a:gd name="T1" fmla="*/ 273 h 2128"/>
                <a:gd name="T2" fmla="*/ 438 w 1574"/>
                <a:gd name="T3" fmla="*/ 314 h 2128"/>
                <a:gd name="T4" fmla="*/ 439 w 1574"/>
                <a:gd name="T5" fmla="*/ 343 h 2128"/>
                <a:gd name="T6" fmla="*/ 410 w 1574"/>
                <a:gd name="T7" fmla="*/ 363 h 2128"/>
                <a:gd name="T8" fmla="*/ 454 w 1574"/>
                <a:gd name="T9" fmla="*/ 393 h 2128"/>
                <a:gd name="T10" fmla="*/ 466 w 1574"/>
                <a:gd name="T11" fmla="*/ 371 h 2128"/>
                <a:gd name="T12" fmla="*/ 488 w 1574"/>
                <a:gd name="T13" fmla="*/ 333 h 2128"/>
                <a:gd name="T14" fmla="*/ 572 w 1574"/>
                <a:gd name="T15" fmla="*/ 389 h 2128"/>
                <a:gd name="T16" fmla="*/ 588 w 1574"/>
                <a:gd name="T17" fmla="*/ 478 h 2128"/>
                <a:gd name="T18" fmla="*/ 581 w 1574"/>
                <a:gd name="T19" fmla="*/ 490 h 2128"/>
                <a:gd name="T20" fmla="*/ 538 w 1574"/>
                <a:gd name="T21" fmla="*/ 550 h 2128"/>
                <a:gd name="T22" fmla="*/ 601 w 1574"/>
                <a:gd name="T23" fmla="*/ 534 h 2128"/>
                <a:gd name="T24" fmla="*/ 652 w 1574"/>
                <a:gd name="T25" fmla="*/ 509 h 2128"/>
                <a:gd name="T26" fmla="*/ 688 w 1574"/>
                <a:gd name="T27" fmla="*/ 526 h 2128"/>
                <a:gd name="T28" fmla="*/ 684 w 1574"/>
                <a:gd name="T29" fmla="*/ 559 h 2128"/>
                <a:gd name="T30" fmla="*/ 593 w 1574"/>
                <a:gd name="T31" fmla="*/ 592 h 2128"/>
                <a:gd name="T32" fmla="*/ 522 w 1574"/>
                <a:gd name="T33" fmla="*/ 658 h 2128"/>
                <a:gd name="T34" fmla="*/ 463 w 1574"/>
                <a:gd name="T35" fmla="*/ 852 h 2128"/>
                <a:gd name="T36" fmla="*/ 572 w 1574"/>
                <a:gd name="T37" fmla="*/ 1104 h 2128"/>
                <a:gd name="T38" fmla="*/ 797 w 1574"/>
                <a:gd name="T39" fmla="*/ 1325 h 2128"/>
                <a:gd name="T40" fmla="*/ 1095 w 1574"/>
                <a:gd name="T41" fmla="*/ 1427 h 2128"/>
                <a:gd name="T42" fmla="*/ 1251 w 1574"/>
                <a:gd name="T43" fmla="*/ 1501 h 2128"/>
                <a:gd name="T44" fmla="*/ 1340 w 1574"/>
                <a:gd name="T45" fmla="*/ 1602 h 2128"/>
                <a:gd name="T46" fmla="*/ 1435 w 1574"/>
                <a:gd name="T47" fmla="*/ 1696 h 2128"/>
                <a:gd name="T48" fmla="*/ 1539 w 1574"/>
                <a:gd name="T49" fmla="*/ 1779 h 2128"/>
                <a:gd name="T50" fmla="*/ 1501 w 1574"/>
                <a:gd name="T51" fmla="*/ 1876 h 2128"/>
                <a:gd name="T52" fmla="*/ 1352 w 1574"/>
                <a:gd name="T53" fmla="*/ 1930 h 2128"/>
                <a:gd name="T54" fmla="*/ 1209 w 1574"/>
                <a:gd name="T55" fmla="*/ 1981 h 2128"/>
                <a:gd name="T56" fmla="*/ 1096 w 1574"/>
                <a:gd name="T57" fmla="*/ 2075 h 2128"/>
                <a:gd name="T58" fmla="*/ 1032 w 1574"/>
                <a:gd name="T59" fmla="*/ 2088 h 2128"/>
                <a:gd name="T60" fmla="*/ 981 w 1574"/>
                <a:gd name="T61" fmla="*/ 2098 h 2128"/>
                <a:gd name="T62" fmla="*/ 985 w 1574"/>
                <a:gd name="T63" fmla="*/ 2012 h 2128"/>
                <a:gd name="T64" fmla="*/ 953 w 1574"/>
                <a:gd name="T65" fmla="*/ 1940 h 2128"/>
                <a:gd name="T66" fmla="*/ 927 w 1574"/>
                <a:gd name="T67" fmla="*/ 1914 h 2128"/>
                <a:gd name="T68" fmla="*/ 836 w 1574"/>
                <a:gd name="T69" fmla="*/ 1889 h 2128"/>
                <a:gd name="T70" fmla="*/ 531 w 1574"/>
                <a:gd name="T71" fmla="*/ 1724 h 2128"/>
                <a:gd name="T72" fmla="*/ 318 w 1574"/>
                <a:gd name="T73" fmla="*/ 1447 h 2128"/>
                <a:gd name="T74" fmla="*/ 219 w 1574"/>
                <a:gd name="T75" fmla="*/ 1096 h 2128"/>
                <a:gd name="T76" fmla="*/ 237 w 1574"/>
                <a:gd name="T77" fmla="*/ 760 h 2128"/>
                <a:gd name="T78" fmla="*/ 295 w 1574"/>
                <a:gd name="T79" fmla="*/ 723 h 2128"/>
                <a:gd name="T80" fmla="*/ 334 w 1574"/>
                <a:gd name="T81" fmla="*/ 718 h 2128"/>
                <a:gd name="T82" fmla="*/ 290 w 1574"/>
                <a:gd name="T83" fmla="*/ 654 h 2128"/>
                <a:gd name="T84" fmla="*/ 254 w 1574"/>
                <a:gd name="T85" fmla="*/ 654 h 2128"/>
                <a:gd name="T86" fmla="*/ 212 w 1574"/>
                <a:gd name="T87" fmla="*/ 608 h 2128"/>
                <a:gd name="T88" fmla="*/ 224 w 1574"/>
                <a:gd name="T89" fmla="*/ 490 h 2128"/>
                <a:gd name="T90" fmla="*/ 263 w 1574"/>
                <a:gd name="T91" fmla="*/ 470 h 2128"/>
                <a:gd name="T92" fmla="*/ 275 w 1574"/>
                <a:gd name="T93" fmla="*/ 474 h 2128"/>
                <a:gd name="T94" fmla="*/ 309 w 1574"/>
                <a:gd name="T95" fmla="*/ 478 h 2128"/>
                <a:gd name="T96" fmla="*/ 322 w 1574"/>
                <a:gd name="T97" fmla="*/ 436 h 2128"/>
                <a:gd name="T98" fmla="*/ 274 w 1574"/>
                <a:gd name="T99" fmla="*/ 414 h 2128"/>
                <a:gd name="T100" fmla="*/ 193 w 1574"/>
                <a:gd name="T101" fmla="*/ 409 h 2128"/>
                <a:gd name="T102" fmla="*/ 120 w 1574"/>
                <a:gd name="T103" fmla="*/ 346 h 2128"/>
                <a:gd name="T104" fmla="*/ 46 w 1574"/>
                <a:gd name="T105" fmla="*/ 273 h 2128"/>
                <a:gd name="T106" fmla="*/ 81 w 1574"/>
                <a:gd name="T107" fmla="*/ 264 h 2128"/>
                <a:gd name="T108" fmla="*/ 92 w 1574"/>
                <a:gd name="T109" fmla="*/ 194 h 2128"/>
                <a:gd name="T110" fmla="*/ 14 w 1574"/>
                <a:gd name="T111" fmla="*/ 122 h 2128"/>
                <a:gd name="T112" fmla="*/ 35 w 1574"/>
                <a:gd name="T113" fmla="*/ 51 h 2128"/>
                <a:gd name="T114" fmla="*/ 125 w 1574"/>
                <a:gd name="T115" fmla="*/ 10 h 2128"/>
                <a:gd name="T116" fmla="*/ 210 w 1574"/>
                <a:gd name="T117" fmla="*/ 1 h 2128"/>
                <a:gd name="T118" fmla="*/ 305 w 1574"/>
                <a:gd name="T119" fmla="*/ 41 h 2128"/>
                <a:gd name="T120" fmla="*/ 453 w 1574"/>
                <a:gd name="T121" fmla="*/ 174 h 2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574" h="2128">
                  <a:moveTo>
                    <a:pt x="472" y="201"/>
                  </a:moveTo>
                  <a:lnTo>
                    <a:pt x="471" y="220"/>
                  </a:lnTo>
                  <a:lnTo>
                    <a:pt x="464" y="238"/>
                  </a:lnTo>
                  <a:lnTo>
                    <a:pt x="459" y="254"/>
                  </a:lnTo>
                  <a:lnTo>
                    <a:pt x="461" y="273"/>
                  </a:lnTo>
                  <a:lnTo>
                    <a:pt x="448" y="273"/>
                  </a:lnTo>
                  <a:lnTo>
                    <a:pt x="441" y="275"/>
                  </a:lnTo>
                  <a:lnTo>
                    <a:pt x="438" y="280"/>
                  </a:lnTo>
                  <a:lnTo>
                    <a:pt x="438" y="288"/>
                  </a:lnTo>
                  <a:lnTo>
                    <a:pt x="439" y="296"/>
                  </a:lnTo>
                  <a:lnTo>
                    <a:pt x="439" y="305"/>
                  </a:lnTo>
                  <a:lnTo>
                    <a:pt x="438" y="314"/>
                  </a:lnTo>
                  <a:lnTo>
                    <a:pt x="433" y="323"/>
                  </a:lnTo>
                  <a:lnTo>
                    <a:pt x="438" y="328"/>
                  </a:lnTo>
                  <a:lnTo>
                    <a:pt x="441" y="335"/>
                  </a:lnTo>
                  <a:lnTo>
                    <a:pt x="442" y="341"/>
                  </a:lnTo>
                  <a:lnTo>
                    <a:pt x="444" y="349"/>
                  </a:lnTo>
                  <a:lnTo>
                    <a:pt x="439" y="343"/>
                  </a:lnTo>
                  <a:lnTo>
                    <a:pt x="431" y="336"/>
                  </a:lnTo>
                  <a:lnTo>
                    <a:pt x="421" y="334"/>
                  </a:lnTo>
                  <a:lnTo>
                    <a:pt x="412" y="338"/>
                  </a:lnTo>
                  <a:lnTo>
                    <a:pt x="408" y="345"/>
                  </a:lnTo>
                  <a:lnTo>
                    <a:pt x="408" y="354"/>
                  </a:lnTo>
                  <a:lnTo>
                    <a:pt x="410" y="363"/>
                  </a:lnTo>
                  <a:lnTo>
                    <a:pt x="415" y="373"/>
                  </a:lnTo>
                  <a:lnTo>
                    <a:pt x="422" y="381"/>
                  </a:lnTo>
                  <a:lnTo>
                    <a:pt x="429" y="389"/>
                  </a:lnTo>
                  <a:lnTo>
                    <a:pt x="437" y="398"/>
                  </a:lnTo>
                  <a:lnTo>
                    <a:pt x="444" y="404"/>
                  </a:lnTo>
                  <a:lnTo>
                    <a:pt x="454" y="393"/>
                  </a:lnTo>
                  <a:lnTo>
                    <a:pt x="457" y="383"/>
                  </a:lnTo>
                  <a:lnTo>
                    <a:pt x="454" y="373"/>
                  </a:lnTo>
                  <a:lnTo>
                    <a:pt x="451" y="360"/>
                  </a:lnTo>
                  <a:lnTo>
                    <a:pt x="456" y="365"/>
                  </a:lnTo>
                  <a:lnTo>
                    <a:pt x="461" y="369"/>
                  </a:lnTo>
                  <a:lnTo>
                    <a:pt x="466" y="371"/>
                  </a:lnTo>
                  <a:lnTo>
                    <a:pt x="472" y="371"/>
                  </a:lnTo>
                  <a:lnTo>
                    <a:pt x="488" y="355"/>
                  </a:lnTo>
                  <a:lnTo>
                    <a:pt x="483" y="350"/>
                  </a:lnTo>
                  <a:lnTo>
                    <a:pt x="482" y="344"/>
                  </a:lnTo>
                  <a:lnTo>
                    <a:pt x="483" y="338"/>
                  </a:lnTo>
                  <a:lnTo>
                    <a:pt x="488" y="333"/>
                  </a:lnTo>
                  <a:lnTo>
                    <a:pt x="526" y="311"/>
                  </a:lnTo>
                  <a:lnTo>
                    <a:pt x="533" y="329"/>
                  </a:lnTo>
                  <a:lnTo>
                    <a:pt x="542" y="345"/>
                  </a:lnTo>
                  <a:lnTo>
                    <a:pt x="552" y="360"/>
                  </a:lnTo>
                  <a:lnTo>
                    <a:pt x="562" y="374"/>
                  </a:lnTo>
                  <a:lnTo>
                    <a:pt x="572" y="389"/>
                  </a:lnTo>
                  <a:lnTo>
                    <a:pt x="582" y="405"/>
                  </a:lnTo>
                  <a:lnTo>
                    <a:pt x="589" y="421"/>
                  </a:lnTo>
                  <a:lnTo>
                    <a:pt x="597" y="441"/>
                  </a:lnTo>
                  <a:lnTo>
                    <a:pt x="576" y="464"/>
                  </a:lnTo>
                  <a:lnTo>
                    <a:pt x="582" y="471"/>
                  </a:lnTo>
                  <a:lnTo>
                    <a:pt x="588" y="478"/>
                  </a:lnTo>
                  <a:lnTo>
                    <a:pt x="592" y="486"/>
                  </a:lnTo>
                  <a:lnTo>
                    <a:pt x="591" y="496"/>
                  </a:lnTo>
                  <a:lnTo>
                    <a:pt x="588" y="496"/>
                  </a:lnTo>
                  <a:lnTo>
                    <a:pt x="586" y="495"/>
                  </a:lnTo>
                  <a:lnTo>
                    <a:pt x="583" y="493"/>
                  </a:lnTo>
                  <a:lnTo>
                    <a:pt x="581" y="490"/>
                  </a:lnTo>
                  <a:lnTo>
                    <a:pt x="577" y="503"/>
                  </a:lnTo>
                  <a:lnTo>
                    <a:pt x="569" y="513"/>
                  </a:lnTo>
                  <a:lnTo>
                    <a:pt x="559" y="523"/>
                  </a:lnTo>
                  <a:lnTo>
                    <a:pt x="549" y="531"/>
                  </a:lnTo>
                  <a:lnTo>
                    <a:pt x="541" y="540"/>
                  </a:lnTo>
                  <a:lnTo>
                    <a:pt x="538" y="550"/>
                  </a:lnTo>
                  <a:lnTo>
                    <a:pt x="542" y="560"/>
                  </a:lnTo>
                  <a:lnTo>
                    <a:pt x="554" y="573"/>
                  </a:lnTo>
                  <a:lnTo>
                    <a:pt x="564" y="558"/>
                  </a:lnTo>
                  <a:lnTo>
                    <a:pt x="576" y="547"/>
                  </a:lnTo>
                  <a:lnTo>
                    <a:pt x="588" y="540"/>
                  </a:lnTo>
                  <a:lnTo>
                    <a:pt x="601" y="534"/>
                  </a:lnTo>
                  <a:lnTo>
                    <a:pt x="613" y="530"/>
                  </a:lnTo>
                  <a:lnTo>
                    <a:pt x="627" y="528"/>
                  </a:lnTo>
                  <a:lnTo>
                    <a:pt x="639" y="523"/>
                  </a:lnTo>
                  <a:lnTo>
                    <a:pt x="652" y="518"/>
                  </a:lnTo>
                  <a:lnTo>
                    <a:pt x="652" y="514"/>
                  </a:lnTo>
                  <a:lnTo>
                    <a:pt x="652" y="509"/>
                  </a:lnTo>
                  <a:lnTo>
                    <a:pt x="653" y="504"/>
                  </a:lnTo>
                  <a:lnTo>
                    <a:pt x="657" y="501"/>
                  </a:lnTo>
                  <a:lnTo>
                    <a:pt x="666" y="508"/>
                  </a:lnTo>
                  <a:lnTo>
                    <a:pt x="674" y="514"/>
                  </a:lnTo>
                  <a:lnTo>
                    <a:pt x="682" y="520"/>
                  </a:lnTo>
                  <a:lnTo>
                    <a:pt x="688" y="526"/>
                  </a:lnTo>
                  <a:lnTo>
                    <a:pt x="696" y="534"/>
                  </a:lnTo>
                  <a:lnTo>
                    <a:pt x="702" y="540"/>
                  </a:lnTo>
                  <a:lnTo>
                    <a:pt x="709" y="548"/>
                  </a:lnTo>
                  <a:lnTo>
                    <a:pt x="718" y="557"/>
                  </a:lnTo>
                  <a:lnTo>
                    <a:pt x="702" y="558"/>
                  </a:lnTo>
                  <a:lnTo>
                    <a:pt x="684" y="559"/>
                  </a:lnTo>
                  <a:lnTo>
                    <a:pt x="668" y="562"/>
                  </a:lnTo>
                  <a:lnTo>
                    <a:pt x="652" y="567"/>
                  </a:lnTo>
                  <a:lnTo>
                    <a:pt x="637" y="570"/>
                  </a:lnTo>
                  <a:lnTo>
                    <a:pt x="622" y="577"/>
                  </a:lnTo>
                  <a:lnTo>
                    <a:pt x="607" y="584"/>
                  </a:lnTo>
                  <a:lnTo>
                    <a:pt x="593" y="592"/>
                  </a:lnTo>
                  <a:lnTo>
                    <a:pt x="579" y="600"/>
                  </a:lnTo>
                  <a:lnTo>
                    <a:pt x="566" y="610"/>
                  </a:lnTo>
                  <a:lnTo>
                    <a:pt x="553" y="620"/>
                  </a:lnTo>
                  <a:lnTo>
                    <a:pt x="542" y="632"/>
                  </a:lnTo>
                  <a:lnTo>
                    <a:pt x="531" y="644"/>
                  </a:lnTo>
                  <a:lnTo>
                    <a:pt x="522" y="658"/>
                  </a:lnTo>
                  <a:lnTo>
                    <a:pt x="512" y="672"/>
                  </a:lnTo>
                  <a:lnTo>
                    <a:pt x="504" y="687"/>
                  </a:lnTo>
                  <a:lnTo>
                    <a:pt x="484" y="724"/>
                  </a:lnTo>
                  <a:lnTo>
                    <a:pt x="472" y="765"/>
                  </a:lnTo>
                  <a:lnTo>
                    <a:pt x="464" y="808"/>
                  </a:lnTo>
                  <a:lnTo>
                    <a:pt x="463" y="852"/>
                  </a:lnTo>
                  <a:lnTo>
                    <a:pt x="468" y="896"/>
                  </a:lnTo>
                  <a:lnTo>
                    <a:pt x="479" y="938"/>
                  </a:lnTo>
                  <a:lnTo>
                    <a:pt x="494" y="978"/>
                  </a:lnTo>
                  <a:lnTo>
                    <a:pt x="516" y="1014"/>
                  </a:lnTo>
                  <a:lnTo>
                    <a:pt x="542" y="1061"/>
                  </a:lnTo>
                  <a:lnTo>
                    <a:pt x="572" y="1104"/>
                  </a:lnTo>
                  <a:lnTo>
                    <a:pt x="603" y="1147"/>
                  </a:lnTo>
                  <a:lnTo>
                    <a:pt x="638" y="1188"/>
                  </a:lnTo>
                  <a:lnTo>
                    <a:pt x="674" y="1226"/>
                  </a:lnTo>
                  <a:lnTo>
                    <a:pt x="713" y="1262"/>
                  </a:lnTo>
                  <a:lnTo>
                    <a:pt x="753" y="1295"/>
                  </a:lnTo>
                  <a:lnTo>
                    <a:pt x="797" y="1325"/>
                  </a:lnTo>
                  <a:lnTo>
                    <a:pt x="842" y="1351"/>
                  </a:lnTo>
                  <a:lnTo>
                    <a:pt x="888" y="1373"/>
                  </a:lnTo>
                  <a:lnTo>
                    <a:pt x="938" y="1393"/>
                  </a:lnTo>
                  <a:lnTo>
                    <a:pt x="988" y="1408"/>
                  </a:lnTo>
                  <a:lnTo>
                    <a:pt x="1041" y="1421"/>
                  </a:lnTo>
                  <a:lnTo>
                    <a:pt x="1095" y="1427"/>
                  </a:lnTo>
                  <a:lnTo>
                    <a:pt x="1151" y="1431"/>
                  </a:lnTo>
                  <a:lnTo>
                    <a:pt x="1209" y="1429"/>
                  </a:lnTo>
                  <a:lnTo>
                    <a:pt x="1215" y="1450"/>
                  </a:lnTo>
                  <a:lnTo>
                    <a:pt x="1225" y="1469"/>
                  </a:lnTo>
                  <a:lnTo>
                    <a:pt x="1237" y="1486"/>
                  </a:lnTo>
                  <a:lnTo>
                    <a:pt x="1251" y="1501"/>
                  </a:lnTo>
                  <a:lnTo>
                    <a:pt x="1267" y="1516"/>
                  </a:lnTo>
                  <a:lnTo>
                    <a:pt x="1282" y="1531"/>
                  </a:lnTo>
                  <a:lnTo>
                    <a:pt x="1297" y="1547"/>
                  </a:lnTo>
                  <a:lnTo>
                    <a:pt x="1311" y="1566"/>
                  </a:lnTo>
                  <a:lnTo>
                    <a:pt x="1325" y="1585"/>
                  </a:lnTo>
                  <a:lnTo>
                    <a:pt x="1340" y="1602"/>
                  </a:lnTo>
                  <a:lnTo>
                    <a:pt x="1355" y="1619"/>
                  </a:lnTo>
                  <a:lnTo>
                    <a:pt x="1370" y="1635"/>
                  </a:lnTo>
                  <a:lnTo>
                    <a:pt x="1386" y="1651"/>
                  </a:lnTo>
                  <a:lnTo>
                    <a:pt x="1402" y="1666"/>
                  </a:lnTo>
                  <a:lnTo>
                    <a:pt x="1419" y="1681"/>
                  </a:lnTo>
                  <a:lnTo>
                    <a:pt x="1435" y="1696"/>
                  </a:lnTo>
                  <a:lnTo>
                    <a:pt x="1451" y="1710"/>
                  </a:lnTo>
                  <a:lnTo>
                    <a:pt x="1469" y="1725"/>
                  </a:lnTo>
                  <a:lnTo>
                    <a:pt x="1486" y="1739"/>
                  </a:lnTo>
                  <a:lnTo>
                    <a:pt x="1504" y="1753"/>
                  </a:lnTo>
                  <a:lnTo>
                    <a:pt x="1521" y="1766"/>
                  </a:lnTo>
                  <a:lnTo>
                    <a:pt x="1539" y="1779"/>
                  </a:lnTo>
                  <a:lnTo>
                    <a:pt x="1556" y="1793"/>
                  </a:lnTo>
                  <a:lnTo>
                    <a:pt x="1574" y="1806"/>
                  </a:lnTo>
                  <a:lnTo>
                    <a:pt x="1563" y="1831"/>
                  </a:lnTo>
                  <a:lnTo>
                    <a:pt x="1546" y="1851"/>
                  </a:lnTo>
                  <a:lnTo>
                    <a:pt x="1525" y="1865"/>
                  </a:lnTo>
                  <a:lnTo>
                    <a:pt x="1501" y="1876"/>
                  </a:lnTo>
                  <a:lnTo>
                    <a:pt x="1475" y="1885"/>
                  </a:lnTo>
                  <a:lnTo>
                    <a:pt x="1449" y="1894"/>
                  </a:lnTo>
                  <a:lnTo>
                    <a:pt x="1424" y="1904"/>
                  </a:lnTo>
                  <a:lnTo>
                    <a:pt x="1400" y="1916"/>
                  </a:lnTo>
                  <a:lnTo>
                    <a:pt x="1376" y="1924"/>
                  </a:lnTo>
                  <a:lnTo>
                    <a:pt x="1352" y="1930"/>
                  </a:lnTo>
                  <a:lnTo>
                    <a:pt x="1329" y="1938"/>
                  </a:lnTo>
                  <a:lnTo>
                    <a:pt x="1304" y="1945"/>
                  </a:lnTo>
                  <a:lnTo>
                    <a:pt x="1280" y="1953"/>
                  </a:lnTo>
                  <a:lnTo>
                    <a:pt x="1256" y="1961"/>
                  </a:lnTo>
                  <a:lnTo>
                    <a:pt x="1232" y="1970"/>
                  </a:lnTo>
                  <a:lnTo>
                    <a:pt x="1209" y="1981"/>
                  </a:lnTo>
                  <a:lnTo>
                    <a:pt x="1187" y="1993"/>
                  </a:lnTo>
                  <a:lnTo>
                    <a:pt x="1166" y="2005"/>
                  </a:lnTo>
                  <a:lnTo>
                    <a:pt x="1146" y="2020"/>
                  </a:lnTo>
                  <a:lnTo>
                    <a:pt x="1127" y="2037"/>
                  </a:lnTo>
                  <a:lnTo>
                    <a:pt x="1111" y="2054"/>
                  </a:lnTo>
                  <a:lnTo>
                    <a:pt x="1096" y="2075"/>
                  </a:lnTo>
                  <a:lnTo>
                    <a:pt x="1082" y="2098"/>
                  </a:lnTo>
                  <a:lnTo>
                    <a:pt x="1072" y="2123"/>
                  </a:lnTo>
                  <a:lnTo>
                    <a:pt x="1033" y="2128"/>
                  </a:lnTo>
                  <a:lnTo>
                    <a:pt x="1038" y="2115"/>
                  </a:lnTo>
                  <a:lnTo>
                    <a:pt x="1037" y="2102"/>
                  </a:lnTo>
                  <a:lnTo>
                    <a:pt x="1032" y="2088"/>
                  </a:lnTo>
                  <a:lnTo>
                    <a:pt x="1022" y="2079"/>
                  </a:lnTo>
                  <a:lnTo>
                    <a:pt x="1013" y="2080"/>
                  </a:lnTo>
                  <a:lnTo>
                    <a:pt x="1005" y="2083"/>
                  </a:lnTo>
                  <a:lnTo>
                    <a:pt x="996" y="2088"/>
                  </a:lnTo>
                  <a:lnTo>
                    <a:pt x="988" y="2093"/>
                  </a:lnTo>
                  <a:lnTo>
                    <a:pt x="981" y="2098"/>
                  </a:lnTo>
                  <a:lnTo>
                    <a:pt x="973" y="2104"/>
                  </a:lnTo>
                  <a:lnTo>
                    <a:pt x="967" y="2110"/>
                  </a:lnTo>
                  <a:lnTo>
                    <a:pt x="962" y="2117"/>
                  </a:lnTo>
                  <a:lnTo>
                    <a:pt x="976" y="2084"/>
                  </a:lnTo>
                  <a:lnTo>
                    <a:pt x="985" y="2049"/>
                  </a:lnTo>
                  <a:lnTo>
                    <a:pt x="985" y="2012"/>
                  </a:lnTo>
                  <a:lnTo>
                    <a:pt x="975" y="1970"/>
                  </a:lnTo>
                  <a:lnTo>
                    <a:pt x="970" y="1965"/>
                  </a:lnTo>
                  <a:lnTo>
                    <a:pt x="966" y="1959"/>
                  </a:lnTo>
                  <a:lnTo>
                    <a:pt x="962" y="1953"/>
                  </a:lnTo>
                  <a:lnTo>
                    <a:pt x="958" y="1946"/>
                  </a:lnTo>
                  <a:lnTo>
                    <a:pt x="953" y="1940"/>
                  </a:lnTo>
                  <a:lnTo>
                    <a:pt x="948" y="1935"/>
                  </a:lnTo>
                  <a:lnTo>
                    <a:pt x="943" y="1933"/>
                  </a:lnTo>
                  <a:lnTo>
                    <a:pt x="936" y="1931"/>
                  </a:lnTo>
                  <a:lnTo>
                    <a:pt x="935" y="1924"/>
                  </a:lnTo>
                  <a:lnTo>
                    <a:pt x="932" y="1919"/>
                  </a:lnTo>
                  <a:lnTo>
                    <a:pt x="927" y="1914"/>
                  </a:lnTo>
                  <a:lnTo>
                    <a:pt x="922" y="1909"/>
                  </a:lnTo>
                  <a:lnTo>
                    <a:pt x="916" y="1906"/>
                  </a:lnTo>
                  <a:lnTo>
                    <a:pt x="910" y="1903"/>
                  </a:lnTo>
                  <a:lnTo>
                    <a:pt x="903" y="1901"/>
                  </a:lnTo>
                  <a:lnTo>
                    <a:pt x="897" y="1899"/>
                  </a:lnTo>
                  <a:lnTo>
                    <a:pt x="836" y="1889"/>
                  </a:lnTo>
                  <a:lnTo>
                    <a:pt x="778" y="1873"/>
                  </a:lnTo>
                  <a:lnTo>
                    <a:pt x="723" y="1851"/>
                  </a:lnTo>
                  <a:lnTo>
                    <a:pt x="671" y="1825"/>
                  </a:lnTo>
                  <a:lnTo>
                    <a:pt x="622" y="1795"/>
                  </a:lnTo>
                  <a:lnTo>
                    <a:pt x="574" y="1761"/>
                  </a:lnTo>
                  <a:lnTo>
                    <a:pt x="531" y="1724"/>
                  </a:lnTo>
                  <a:lnTo>
                    <a:pt x="489" y="1682"/>
                  </a:lnTo>
                  <a:lnTo>
                    <a:pt x="449" y="1640"/>
                  </a:lnTo>
                  <a:lnTo>
                    <a:pt x="413" y="1594"/>
                  </a:lnTo>
                  <a:lnTo>
                    <a:pt x="379" y="1546"/>
                  </a:lnTo>
                  <a:lnTo>
                    <a:pt x="348" y="1497"/>
                  </a:lnTo>
                  <a:lnTo>
                    <a:pt x="318" y="1447"/>
                  </a:lnTo>
                  <a:lnTo>
                    <a:pt x="290" y="1396"/>
                  </a:lnTo>
                  <a:lnTo>
                    <a:pt x="265" y="1345"/>
                  </a:lnTo>
                  <a:lnTo>
                    <a:pt x="243" y="1293"/>
                  </a:lnTo>
                  <a:lnTo>
                    <a:pt x="230" y="1228"/>
                  </a:lnTo>
                  <a:lnTo>
                    <a:pt x="223" y="1163"/>
                  </a:lnTo>
                  <a:lnTo>
                    <a:pt x="219" y="1096"/>
                  </a:lnTo>
                  <a:lnTo>
                    <a:pt x="219" y="1027"/>
                  </a:lnTo>
                  <a:lnTo>
                    <a:pt x="220" y="959"/>
                  </a:lnTo>
                  <a:lnTo>
                    <a:pt x="222" y="893"/>
                  </a:lnTo>
                  <a:lnTo>
                    <a:pt x="224" y="828"/>
                  </a:lnTo>
                  <a:lnTo>
                    <a:pt x="227" y="764"/>
                  </a:lnTo>
                  <a:lnTo>
                    <a:pt x="237" y="760"/>
                  </a:lnTo>
                  <a:lnTo>
                    <a:pt x="248" y="757"/>
                  </a:lnTo>
                  <a:lnTo>
                    <a:pt x="259" y="752"/>
                  </a:lnTo>
                  <a:lnTo>
                    <a:pt x="270" y="745"/>
                  </a:lnTo>
                  <a:lnTo>
                    <a:pt x="279" y="739"/>
                  </a:lnTo>
                  <a:lnTo>
                    <a:pt x="289" y="732"/>
                  </a:lnTo>
                  <a:lnTo>
                    <a:pt x="295" y="723"/>
                  </a:lnTo>
                  <a:lnTo>
                    <a:pt x="302" y="714"/>
                  </a:lnTo>
                  <a:lnTo>
                    <a:pt x="307" y="719"/>
                  </a:lnTo>
                  <a:lnTo>
                    <a:pt x="312" y="724"/>
                  </a:lnTo>
                  <a:lnTo>
                    <a:pt x="318" y="729"/>
                  </a:lnTo>
                  <a:lnTo>
                    <a:pt x="324" y="732"/>
                  </a:lnTo>
                  <a:lnTo>
                    <a:pt x="334" y="718"/>
                  </a:lnTo>
                  <a:lnTo>
                    <a:pt x="333" y="703"/>
                  </a:lnTo>
                  <a:lnTo>
                    <a:pt x="328" y="687"/>
                  </a:lnTo>
                  <a:lnTo>
                    <a:pt x="324" y="672"/>
                  </a:lnTo>
                  <a:lnTo>
                    <a:pt x="298" y="644"/>
                  </a:lnTo>
                  <a:lnTo>
                    <a:pt x="294" y="650"/>
                  </a:lnTo>
                  <a:lnTo>
                    <a:pt x="290" y="654"/>
                  </a:lnTo>
                  <a:lnTo>
                    <a:pt x="285" y="655"/>
                  </a:lnTo>
                  <a:lnTo>
                    <a:pt x="280" y="655"/>
                  </a:lnTo>
                  <a:lnTo>
                    <a:pt x="274" y="654"/>
                  </a:lnTo>
                  <a:lnTo>
                    <a:pt x="269" y="654"/>
                  </a:lnTo>
                  <a:lnTo>
                    <a:pt x="262" y="653"/>
                  </a:lnTo>
                  <a:lnTo>
                    <a:pt x="254" y="654"/>
                  </a:lnTo>
                  <a:lnTo>
                    <a:pt x="253" y="649"/>
                  </a:lnTo>
                  <a:lnTo>
                    <a:pt x="250" y="645"/>
                  </a:lnTo>
                  <a:lnTo>
                    <a:pt x="247" y="642"/>
                  </a:lnTo>
                  <a:lnTo>
                    <a:pt x="243" y="638"/>
                  </a:lnTo>
                  <a:lnTo>
                    <a:pt x="220" y="649"/>
                  </a:lnTo>
                  <a:lnTo>
                    <a:pt x="212" y="608"/>
                  </a:lnTo>
                  <a:lnTo>
                    <a:pt x="204" y="565"/>
                  </a:lnTo>
                  <a:lnTo>
                    <a:pt x="200" y="523"/>
                  </a:lnTo>
                  <a:lnTo>
                    <a:pt x="204" y="480"/>
                  </a:lnTo>
                  <a:lnTo>
                    <a:pt x="210" y="488"/>
                  </a:lnTo>
                  <a:lnTo>
                    <a:pt x="218" y="490"/>
                  </a:lnTo>
                  <a:lnTo>
                    <a:pt x="224" y="490"/>
                  </a:lnTo>
                  <a:lnTo>
                    <a:pt x="230" y="486"/>
                  </a:lnTo>
                  <a:lnTo>
                    <a:pt x="238" y="481"/>
                  </a:lnTo>
                  <a:lnTo>
                    <a:pt x="244" y="478"/>
                  </a:lnTo>
                  <a:lnTo>
                    <a:pt x="252" y="475"/>
                  </a:lnTo>
                  <a:lnTo>
                    <a:pt x="259" y="475"/>
                  </a:lnTo>
                  <a:lnTo>
                    <a:pt x="263" y="470"/>
                  </a:lnTo>
                  <a:lnTo>
                    <a:pt x="264" y="465"/>
                  </a:lnTo>
                  <a:lnTo>
                    <a:pt x="264" y="459"/>
                  </a:lnTo>
                  <a:lnTo>
                    <a:pt x="265" y="453"/>
                  </a:lnTo>
                  <a:lnTo>
                    <a:pt x="264" y="461"/>
                  </a:lnTo>
                  <a:lnTo>
                    <a:pt x="269" y="468"/>
                  </a:lnTo>
                  <a:lnTo>
                    <a:pt x="275" y="474"/>
                  </a:lnTo>
                  <a:lnTo>
                    <a:pt x="280" y="480"/>
                  </a:lnTo>
                  <a:lnTo>
                    <a:pt x="287" y="481"/>
                  </a:lnTo>
                  <a:lnTo>
                    <a:pt x="292" y="478"/>
                  </a:lnTo>
                  <a:lnTo>
                    <a:pt x="297" y="474"/>
                  </a:lnTo>
                  <a:lnTo>
                    <a:pt x="302" y="469"/>
                  </a:lnTo>
                  <a:lnTo>
                    <a:pt x="309" y="478"/>
                  </a:lnTo>
                  <a:lnTo>
                    <a:pt x="315" y="478"/>
                  </a:lnTo>
                  <a:lnTo>
                    <a:pt x="323" y="474"/>
                  </a:lnTo>
                  <a:lnTo>
                    <a:pt x="330" y="469"/>
                  </a:lnTo>
                  <a:lnTo>
                    <a:pt x="337" y="458"/>
                  </a:lnTo>
                  <a:lnTo>
                    <a:pt x="330" y="446"/>
                  </a:lnTo>
                  <a:lnTo>
                    <a:pt x="322" y="436"/>
                  </a:lnTo>
                  <a:lnTo>
                    <a:pt x="319" y="425"/>
                  </a:lnTo>
                  <a:lnTo>
                    <a:pt x="312" y="414"/>
                  </a:lnTo>
                  <a:lnTo>
                    <a:pt x="303" y="409"/>
                  </a:lnTo>
                  <a:lnTo>
                    <a:pt x="294" y="409"/>
                  </a:lnTo>
                  <a:lnTo>
                    <a:pt x="284" y="411"/>
                  </a:lnTo>
                  <a:lnTo>
                    <a:pt x="274" y="414"/>
                  </a:lnTo>
                  <a:lnTo>
                    <a:pt x="265" y="415"/>
                  </a:lnTo>
                  <a:lnTo>
                    <a:pt x="255" y="413"/>
                  </a:lnTo>
                  <a:lnTo>
                    <a:pt x="248" y="404"/>
                  </a:lnTo>
                  <a:lnTo>
                    <a:pt x="228" y="410"/>
                  </a:lnTo>
                  <a:lnTo>
                    <a:pt x="209" y="411"/>
                  </a:lnTo>
                  <a:lnTo>
                    <a:pt x="193" y="409"/>
                  </a:lnTo>
                  <a:lnTo>
                    <a:pt x="179" y="404"/>
                  </a:lnTo>
                  <a:lnTo>
                    <a:pt x="165" y="396"/>
                  </a:lnTo>
                  <a:lnTo>
                    <a:pt x="153" y="386"/>
                  </a:lnTo>
                  <a:lnTo>
                    <a:pt x="142" y="374"/>
                  </a:lnTo>
                  <a:lnTo>
                    <a:pt x="130" y="360"/>
                  </a:lnTo>
                  <a:lnTo>
                    <a:pt x="120" y="346"/>
                  </a:lnTo>
                  <a:lnTo>
                    <a:pt x="109" y="331"/>
                  </a:lnTo>
                  <a:lnTo>
                    <a:pt x="98" y="318"/>
                  </a:lnTo>
                  <a:lnTo>
                    <a:pt x="86" y="304"/>
                  </a:lnTo>
                  <a:lnTo>
                    <a:pt x="74" y="291"/>
                  </a:lnTo>
                  <a:lnTo>
                    <a:pt x="61" y="281"/>
                  </a:lnTo>
                  <a:lnTo>
                    <a:pt x="46" y="273"/>
                  </a:lnTo>
                  <a:lnTo>
                    <a:pt x="30" y="266"/>
                  </a:lnTo>
                  <a:lnTo>
                    <a:pt x="38" y="266"/>
                  </a:lnTo>
                  <a:lnTo>
                    <a:pt x="48" y="268"/>
                  </a:lnTo>
                  <a:lnTo>
                    <a:pt x="59" y="266"/>
                  </a:lnTo>
                  <a:lnTo>
                    <a:pt x="70" y="266"/>
                  </a:lnTo>
                  <a:lnTo>
                    <a:pt x="81" y="264"/>
                  </a:lnTo>
                  <a:lnTo>
                    <a:pt x="92" y="259"/>
                  </a:lnTo>
                  <a:lnTo>
                    <a:pt x="100" y="251"/>
                  </a:lnTo>
                  <a:lnTo>
                    <a:pt x="105" y="240"/>
                  </a:lnTo>
                  <a:lnTo>
                    <a:pt x="105" y="224"/>
                  </a:lnTo>
                  <a:lnTo>
                    <a:pt x="100" y="207"/>
                  </a:lnTo>
                  <a:lnTo>
                    <a:pt x="92" y="194"/>
                  </a:lnTo>
                  <a:lnTo>
                    <a:pt x="80" y="180"/>
                  </a:lnTo>
                  <a:lnTo>
                    <a:pt x="66" y="167"/>
                  </a:lnTo>
                  <a:lnTo>
                    <a:pt x="53" y="156"/>
                  </a:lnTo>
                  <a:lnTo>
                    <a:pt x="39" y="145"/>
                  </a:lnTo>
                  <a:lnTo>
                    <a:pt x="25" y="134"/>
                  </a:lnTo>
                  <a:lnTo>
                    <a:pt x="14" y="122"/>
                  </a:lnTo>
                  <a:lnTo>
                    <a:pt x="5" y="111"/>
                  </a:lnTo>
                  <a:lnTo>
                    <a:pt x="0" y="101"/>
                  </a:lnTo>
                  <a:lnTo>
                    <a:pt x="0" y="89"/>
                  </a:lnTo>
                  <a:lnTo>
                    <a:pt x="5" y="77"/>
                  </a:lnTo>
                  <a:lnTo>
                    <a:pt x="16" y="65"/>
                  </a:lnTo>
                  <a:lnTo>
                    <a:pt x="35" y="51"/>
                  </a:lnTo>
                  <a:lnTo>
                    <a:pt x="63" y="37"/>
                  </a:lnTo>
                  <a:lnTo>
                    <a:pt x="74" y="31"/>
                  </a:lnTo>
                  <a:lnTo>
                    <a:pt x="86" y="25"/>
                  </a:lnTo>
                  <a:lnTo>
                    <a:pt x="99" y="20"/>
                  </a:lnTo>
                  <a:lnTo>
                    <a:pt x="112" y="15"/>
                  </a:lnTo>
                  <a:lnTo>
                    <a:pt x="125" y="10"/>
                  </a:lnTo>
                  <a:lnTo>
                    <a:pt x="139" y="6"/>
                  </a:lnTo>
                  <a:lnTo>
                    <a:pt x="154" y="4"/>
                  </a:lnTo>
                  <a:lnTo>
                    <a:pt x="168" y="1"/>
                  </a:lnTo>
                  <a:lnTo>
                    <a:pt x="182" y="0"/>
                  </a:lnTo>
                  <a:lnTo>
                    <a:pt x="197" y="0"/>
                  </a:lnTo>
                  <a:lnTo>
                    <a:pt x="210" y="1"/>
                  </a:lnTo>
                  <a:lnTo>
                    <a:pt x="224" y="2"/>
                  </a:lnTo>
                  <a:lnTo>
                    <a:pt x="238" y="5"/>
                  </a:lnTo>
                  <a:lnTo>
                    <a:pt x="250" y="10"/>
                  </a:lnTo>
                  <a:lnTo>
                    <a:pt x="263" y="15"/>
                  </a:lnTo>
                  <a:lnTo>
                    <a:pt x="275" y="22"/>
                  </a:lnTo>
                  <a:lnTo>
                    <a:pt x="305" y="41"/>
                  </a:lnTo>
                  <a:lnTo>
                    <a:pt x="333" y="60"/>
                  </a:lnTo>
                  <a:lnTo>
                    <a:pt x="360" y="80"/>
                  </a:lnTo>
                  <a:lnTo>
                    <a:pt x="387" y="100"/>
                  </a:lnTo>
                  <a:lnTo>
                    <a:pt x="410" y="124"/>
                  </a:lnTo>
                  <a:lnTo>
                    <a:pt x="433" y="147"/>
                  </a:lnTo>
                  <a:lnTo>
                    <a:pt x="453" y="174"/>
                  </a:lnTo>
                  <a:lnTo>
                    <a:pt x="472" y="201"/>
                  </a:lnTo>
                  <a:close/>
                </a:path>
              </a:pathLst>
            </a:custGeom>
            <a:solidFill>
              <a:srgbClr val="C9E5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p:cNvSpPr>
            <p:nvPr/>
          </p:nvSpPr>
          <p:spPr bwMode="auto">
            <a:xfrm>
              <a:off x="6062" y="2063"/>
              <a:ext cx="40" cy="31"/>
            </a:xfrm>
            <a:custGeom>
              <a:avLst/>
              <a:gdLst>
                <a:gd name="T0" fmla="*/ 120 w 120"/>
                <a:gd name="T1" fmla="*/ 34 h 95"/>
                <a:gd name="T2" fmla="*/ 119 w 120"/>
                <a:gd name="T3" fmla="*/ 43 h 95"/>
                <a:gd name="T4" fmla="*/ 118 w 120"/>
                <a:gd name="T5" fmla="*/ 51 h 95"/>
                <a:gd name="T6" fmla="*/ 114 w 120"/>
                <a:gd name="T7" fmla="*/ 60 h 95"/>
                <a:gd name="T8" fmla="*/ 110 w 120"/>
                <a:gd name="T9" fmla="*/ 68 h 95"/>
                <a:gd name="T10" fmla="*/ 105 w 120"/>
                <a:gd name="T11" fmla="*/ 75 h 95"/>
                <a:gd name="T12" fmla="*/ 99 w 120"/>
                <a:gd name="T13" fmla="*/ 83 h 95"/>
                <a:gd name="T14" fmla="*/ 91 w 120"/>
                <a:gd name="T15" fmla="*/ 88 h 95"/>
                <a:gd name="T16" fmla="*/ 83 w 120"/>
                <a:gd name="T17" fmla="*/ 93 h 95"/>
                <a:gd name="T18" fmla="*/ 71 w 120"/>
                <a:gd name="T19" fmla="*/ 94 h 95"/>
                <a:gd name="T20" fmla="*/ 59 w 120"/>
                <a:gd name="T21" fmla="*/ 95 h 95"/>
                <a:gd name="T22" fmla="*/ 46 w 120"/>
                <a:gd name="T23" fmla="*/ 94 h 95"/>
                <a:gd name="T24" fmla="*/ 35 w 120"/>
                <a:gd name="T25" fmla="*/ 91 h 95"/>
                <a:gd name="T26" fmla="*/ 23 w 120"/>
                <a:gd name="T27" fmla="*/ 86 h 95"/>
                <a:gd name="T28" fmla="*/ 14 w 120"/>
                <a:gd name="T29" fmla="*/ 80 h 95"/>
                <a:gd name="T30" fmla="*/ 6 w 120"/>
                <a:gd name="T31" fmla="*/ 71 h 95"/>
                <a:gd name="T32" fmla="*/ 1 w 120"/>
                <a:gd name="T33" fmla="*/ 60 h 95"/>
                <a:gd name="T34" fmla="*/ 0 w 120"/>
                <a:gd name="T35" fmla="*/ 44 h 95"/>
                <a:gd name="T36" fmla="*/ 3 w 120"/>
                <a:gd name="T37" fmla="*/ 28 h 95"/>
                <a:gd name="T38" fmla="*/ 8 w 120"/>
                <a:gd name="T39" fmla="*/ 13 h 95"/>
                <a:gd name="T40" fmla="*/ 16 w 120"/>
                <a:gd name="T41" fmla="*/ 0 h 95"/>
                <a:gd name="T42" fmla="*/ 31 w 120"/>
                <a:gd name="T43" fmla="*/ 0 h 95"/>
                <a:gd name="T44" fmla="*/ 46 w 120"/>
                <a:gd name="T45" fmla="*/ 0 h 95"/>
                <a:gd name="T46" fmla="*/ 63 w 120"/>
                <a:gd name="T47" fmla="*/ 0 h 95"/>
                <a:gd name="T48" fmla="*/ 78 w 120"/>
                <a:gd name="T49" fmla="*/ 1 h 95"/>
                <a:gd name="T50" fmla="*/ 91 w 120"/>
                <a:gd name="T51" fmla="*/ 4 h 95"/>
                <a:gd name="T52" fmla="*/ 103 w 120"/>
                <a:gd name="T53" fmla="*/ 10 h 95"/>
                <a:gd name="T54" fmla="*/ 113 w 120"/>
                <a:gd name="T55" fmla="*/ 20 h 95"/>
                <a:gd name="T56" fmla="*/ 120 w 120"/>
                <a:gd name="T57" fmla="*/ 34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0" h="95">
                  <a:moveTo>
                    <a:pt x="120" y="34"/>
                  </a:moveTo>
                  <a:lnTo>
                    <a:pt x="119" y="43"/>
                  </a:lnTo>
                  <a:lnTo>
                    <a:pt x="118" y="51"/>
                  </a:lnTo>
                  <a:lnTo>
                    <a:pt x="114" y="60"/>
                  </a:lnTo>
                  <a:lnTo>
                    <a:pt x="110" y="68"/>
                  </a:lnTo>
                  <a:lnTo>
                    <a:pt x="105" y="75"/>
                  </a:lnTo>
                  <a:lnTo>
                    <a:pt x="99" y="83"/>
                  </a:lnTo>
                  <a:lnTo>
                    <a:pt x="91" y="88"/>
                  </a:lnTo>
                  <a:lnTo>
                    <a:pt x="83" y="93"/>
                  </a:lnTo>
                  <a:lnTo>
                    <a:pt x="71" y="94"/>
                  </a:lnTo>
                  <a:lnTo>
                    <a:pt x="59" y="95"/>
                  </a:lnTo>
                  <a:lnTo>
                    <a:pt x="46" y="94"/>
                  </a:lnTo>
                  <a:lnTo>
                    <a:pt x="35" y="91"/>
                  </a:lnTo>
                  <a:lnTo>
                    <a:pt x="23" y="86"/>
                  </a:lnTo>
                  <a:lnTo>
                    <a:pt x="14" y="80"/>
                  </a:lnTo>
                  <a:lnTo>
                    <a:pt x="6" y="71"/>
                  </a:lnTo>
                  <a:lnTo>
                    <a:pt x="1" y="60"/>
                  </a:lnTo>
                  <a:lnTo>
                    <a:pt x="0" y="44"/>
                  </a:lnTo>
                  <a:lnTo>
                    <a:pt x="3" y="28"/>
                  </a:lnTo>
                  <a:lnTo>
                    <a:pt x="8" y="13"/>
                  </a:lnTo>
                  <a:lnTo>
                    <a:pt x="16" y="0"/>
                  </a:lnTo>
                  <a:lnTo>
                    <a:pt x="31" y="0"/>
                  </a:lnTo>
                  <a:lnTo>
                    <a:pt x="46" y="0"/>
                  </a:lnTo>
                  <a:lnTo>
                    <a:pt x="63" y="0"/>
                  </a:lnTo>
                  <a:lnTo>
                    <a:pt x="78" y="1"/>
                  </a:lnTo>
                  <a:lnTo>
                    <a:pt x="91" y="4"/>
                  </a:lnTo>
                  <a:lnTo>
                    <a:pt x="103" y="10"/>
                  </a:lnTo>
                  <a:lnTo>
                    <a:pt x="113" y="20"/>
                  </a:lnTo>
                  <a:lnTo>
                    <a:pt x="120"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6075" y="2072"/>
              <a:ext cx="16" cy="12"/>
            </a:xfrm>
            <a:custGeom>
              <a:avLst/>
              <a:gdLst>
                <a:gd name="T0" fmla="*/ 48 w 49"/>
                <a:gd name="T1" fmla="*/ 21 h 37"/>
                <a:gd name="T2" fmla="*/ 44 w 49"/>
                <a:gd name="T3" fmla="*/ 26 h 37"/>
                <a:gd name="T4" fmla="*/ 39 w 49"/>
                <a:gd name="T5" fmla="*/ 30 h 37"/>
                <a:gd name="T6" fmla="*/ 34 w 49"/>
                <a:gd name="T7" fmla="*/ 33 h 37"/>
                <a:gd name="T8" fmla="*/ 29 w 49"/>
                <a:gd name="T9" fmla="*/ 36 h 37"/>
                <a:gd name="T10" fmla="*/ 23 w 49"/>
                <a:gd name="T11" fmla="*/ 37 h 37"/>
                <a:gd name="T12" fmla="*/ 16 w 49"/>
                <a:gd name="T13" fmla="*/ 37 h 37"/>
                <a:gd name="T14" fmla="*/ 11 w 49"/>
                <a:gd name="T15" fmla="*/ 36 h 37"/>
                <a:gd name="T16" fmla="*/ 5 w 49"/>
                <a:gd name="T17" fmla="*/ 32 h 37"/>
                <a:gd name="T18" fmla="*/ 0 w 49"/>
                <a:gd name="T19" fmla="*/ 26 h 37"/>
                <a:gd name="T20" fmla="*/ 1 w 49"/>
                <a:gd name="T21" fmla="*/ 15 h 37"/>
                <a:gd name="T22" fmla="*/ 6 w 49"/>
                <a:gd name="T23" fmla="*/ 5 h 37"/>
                <a:gd name="T24" fmla="*/ 15 w 49"/>
                <a:gd name="T25" fmla="*/ 0 h 37"/>
                <a:gd name="T26" fmla="*/ 20 w 49"/>
                <a:gd name="T27" fmla="*/ 2 h 37"/>
                <a:gd name="T28" fmla="*/ 26 w 49"/>
                <a:gd name="T29" fmla="*/ 3 h 37"/>
                <a:gd name="T30" fmla="*/ 33 w 49"/>
                <a:gd name="T31" fmla="*/ 3 h 37"/>
                <a:gd name="T32" fmla="*/ 38 w 49"/>
                <a:gd name="T33" fmla="*/ 5 h 37"/>
                <a:gd name="T34" fmla="*/ 43 w 49"/>
                <a:gd name="T35" fmla="*/ 6 h 37"/>
                <a:gd name="T36" fmla="*/ 46 w 49"/>
                <a:gd name="T37" fmla="*/ 10 h 37"/>
                <a:gd name="T38" fmla="*/ 49 w 49"/>
                <a:gd name="T39" fmla="*/ 13 h 37"/>
                <a:gd name="T40" fmla="*/ 48 w 49"/>
                <a:gd name="T41" fmla="*/ 2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9" h="37">
                  <a:moveTo>
                    <a:pt x="48" y="21"/>
                  </a:moveTo>
                  <a:lnTo>
                    <a:pt x="44" y="26"/>
                  </a:lnTo>
                  <a:lnTo>
                    <a:pt x="39" y="30"/>
                  </a:lnTo>
                  <a:lnTo>
                    <a:pt x="34" y="33"/>
                  </a:lnTo>
                  <a:lnTo>
                    <a:pt x="29" y="36"/>
                  </a:lnTo>
                  <a:lnTo>
                    <a:pt x="23" y="37"/>
                  </a:lnTo>
                  <a:lnTo>
                    <a:pt x="16" y="37"/>
                  </a:lnTo>
                  <a:lnTo>
                    <a:pt x="11" y="36"/>
                  </a:lnTo>
                  <a:lnTo>
                    <a:pt x="5" y="32"/>
                  </a:lnTo>
                  <a:lnTo>
                    <a:pt x="0" y="26"/>
                  </a:lnTo>
                  <a:lnTo>
                    <a:pt x="1" y="15"/>
                  </a:lnTo>
                  <a:lnTo>
                    <a:pt x="6" y="5"/>
                  </a:lnTo>
                  <a:lnTo>
                    <a:pt x="15" y="0"/>
                  </a:lnTo>
                  <a:lnTo>
                    <a:pt x="20" y="2"/>
                  </a:lnTo>
                  <a:lnTo>
                    <a:pt x="26" y="3"/>
                  </a:lnTo>
                  <a:lnTo>
                    <a:pt x="33" y="3"/>
                  </a:lnTo>
                  <a:lnTo>
                    <a:pt x="38" y="5"/>
                  </a:lnTo>
                  <a:lnTo>
                    <a:pt x="43" y="6"/>
                  </a:lnTo>
                  <a:lnTo>
                    <a:pt x="46" y="10"/>
                  </a:lnTo>
                  <a:lnTo>
                    <a:pt x="49" y="13"/>
                  </a:lnTo>
                  <a:lnTo>
                    <a:pt x="48" y="2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p:cNvSpPr>
            <p:nvPr/>
          </p:nvSpPr>
          <p:spPr bwMode="auto">
            <a:xfrm>
              <a:off x="6004" y="2079"/>
              <a:ext cx="51" cy="32"/>
            </a:xfrm>
            <a:custGeom>
              <a:avLst/>
              <a:gdLst>
                <a:gd name="T0" fmla="*/ 153 w 153"/>
                <a:gd name="T1" fmla="*/ 94 h 97"/>
                <a:gd name="T2" fmla="*/ 135 w 153"/>
                <a:gd name="T3" fmla="*/ 97 h 97"/>
                <a:gd name="T4" fmla="*/ 120 w 153"/>
                <a:gd name="T5" fmla="*/ 96 h 97"/>
                <a:gd name="T6" fmla="*/ 106 w 153"/>
                <a:gd name="T7" fmla="*/ 92 h 97"/>
                <a:gd name="T8" fmla="*/ 93 w 153"/>
                <a:gd name="T9" fmla="*/ 85 h 97"/>
                <a:gd name="T10" fmla="*/ 79 w 153"/>
                <a:gd name="T11" fmla="*/ 77 h 97"/>
                <a:gd name="T12" fmla="*/ 65 w 153"/>
                <a:gd name="T13" fmla="*/ 70 h 97"/>
                <a:gd name="T14" fmla="*/ 50 w 153"/>
                <a:gd name="T15" fmla="*/ 65 h 97"/>
                <a:gd name="T16" fmla="*/ 33 w 153"/>
                <a:gd name="T17" fmla="*/ 61 h 97"/>
                <a:gd name="T18" fmla="*/ 26 w 153"/>
                <a:gd name="T19" fmla="*/ 54 h 97"/>
                <a:gd name="T20" fmla="*/ 19 w 153"/>
                <a:gd name="T21" fmla="*/ 47 h 97"/>
                <a:gd name="T22" fmla="*/ 10 w 153"/>
                <a:gd name="T23" fmla="*/ 44 h 97"/>
                <a:gd name="T24" fmla="*/ 0 w 153"/>
                <a:gd name="T25" fmla="*/ 44 h 97"/>
                <a:gd name="T26" fmla="*/ 11 w 153"/>
                <a:gd name="T27" fmla="*/ 0 h 97"/>
                <a:gd name="T28" fmla="*/ 34 w 153"/>
                <a:gd name="T29" fmla="*/ 4 h 97"/>
                <a:gd name="T30" fmla="*/ 54 w 153"/>
                <a:gd name="T31" fmla="*/ 10 h 97"/>
                <a:gd name="T32" fmla="*/ 71 w 153"/>
                <a:gd name="T33" fmla="*/ 20 h 97"/>
                <a:gd name="T34" fmla="*/ 88 w 153"/>
                <a:gd name="T35" fmla="*/ 31 h 97"/>
                <a:gd name="T36" fmla="*/ 104 w 153"/>
                <a:gd name="T37" fmla="*/ 45 h 97"/>
                <a:gd name="T38" fmla="*/ 120 w 153"/>
                <a:gd name="T39" fmla="*/ 60 h 97"/>
                <a:gd name="T40" fmla="*/ 136 w 153"/>
                <a:gd name="T41" fmla="*/ 76 h 97"/>
                <a:gd name="T42" fmla="*/ 153 w 153"/>
                <a:gd name="T43" fmla="*/ 94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3" h="97">
                  <a:moveTo>
                    <a:pt x="153" y="94"/>
                  </a:moveTo>
                  <a:lnTo>
                    <a:pt x="135" y="97"/>
                  </a:lnTo>
                  <a:lnTo>
                    <a:pt x="120" y="96"/>
                  </a:lnTo>
                  <a:lnTo>
                    <a:pt x="106" y="92"/>
                  </a:lnTo>
                  <a:lnTo>
                    <a:pt x="93" y="85"/>
                  </a:lnTo>
                  <a:lnTo>
                    <a:pt x="79" y="77"/>
                  </a:lnTo>
                  <a:lnTo>
                    <a:pt x="65" y="70"/>
                  </a:lnTo>
                  <a:lnTo>
                    <a:pt x="50" y="65"/>
                  </a:lnTo>
                  <a:lnTo>
                    <a:pt x="33" y="61"/>
                  </a:lnTo>
                  <a:lnTo>
                    <a:pt x="26" y="54"/>
                  </a:lnTo>
                  <a:lnTo>
                    <a:pt x="19" y="47"/>
                  </a:lnTo>
                  <a:lnTo>
                    <a:pt x="10" y="44"/>
                  </a:lnTo>
                  <a:lnTo>
                    <a:pt x="0" y="44"/>
                  </a:lnTo>
                  <a:lnTo>
                    <a:pt x="11" y="0"/>
                  </a:lnTo>
                  <a:lnTo>
                    <a:pt x="34" y="4"/>
                  </a:lnTo>
                  <a:lnTo>
                    <a:pt x="54" y="10"/>
                  </a:lnTo>
                  <a:lnTo>
                    <a:pt x="71" y="20"/>
                  </a:lnTo>
                  <a:lnTo>
                    <a:pt x="88" y="31"/>
                  </a:lnTo>
                  <a:lnTo>
                    <a:pt x="104" y="45"/>
                  </a:lnTo>
                  <a:lnTo>
                    <a:pt x="120" y="60"/>
                  </a:lnTo>
                  <a:lnTo>
                    <a:pt x="136" y="76"/>
                  </a:lnTo>
                  <a:lnTo>
                    <a:pt x="153" y="94"/>
                  </a:lnTo>
                  <a:close/>
                </a:path>
              </a:pathLst>
            </a:custGeom>
            <a:solidFill>
              <a:srgbClr val="E5A56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6140" y="2156"/>
              <a:ext cx="35" cy="31"/>
            </a:xfrm>
            <a:custGeom>
              <a:avLst/>
              <a:gdLst>
                <a:gd name="T0" fmla="*/ 104 w 104"/>
                <a:gd name="T1" fmla="*/ 55 h 94"/>
                <a:gd name="T2" fmla="*/ 88 w 104"/>
                <a:gd name="T3" fmla="*/ 70 h 94"/>
                <a:gd name="T4" fmla="*/ 76 w 104"/>
                <a:gd name="T5" fmla="*/ 59 h 94"/>
                <a:gd name="T6" fmla="*/ 73 w 104"/>
                <a:gd name="T7" fmla="*/ 69 h 94"/>
                <a:gd name="T8" fmla="*/ 69 w 104"/>
                <a:gd name="T9" fmla="*/ 80 h 94"/>
                <a:gd name="T10" fmla="*/ 63 w 104"/>
                <a:gd name="T11" fmla="*/ 89 h 94"/>
                <a:gd name="T12" fmla="*/ 49 w 104"/>
                <a:gd name="T13" fmla="*/ 88 h 94"/>
                <a:gd name="T14" fmla="*/ 40 w 104"/>
                <a:gd name="T15" fmla="*/ 93 h 94"/>
                <a:gd name="T16" fmla="*/ 31 w 104"/>
                <a:gd name="T17" fmla="*/ 94 h 94"/>
                <a:gd name="T18" fmla="*/ 24 w 104"/>
                <a:gd name="T19" fmla="*/ 91 h 94"/>
                <a:gd name="T20" fmla="*/ 18 w 104"/>
                <a:gd name="T21" fmla="*/ 86 h 94"/>
                <a:gd name="T22" fmla="*/ 11 w 104"/>
                <a:gd name="T23" fmla="*/ 79 h 94"/>
                <a:gd name="T24" fmla="*/ 8 w 104"/>
                <a:gd name="T25" fmla="*/ 69 h 94"/>
                <a:gd name="T26" fmla="*/ 4 w 104"/>
                <a:gd name="T27" fmla="*/ 59 h 94"/>
                <a:gd name="T28" fmla="*/ 0 w 104"/>
                <a:gd name="T29" fmla="*/ 49 h 94"/>
                <a:gd name="T30" fmla="*/ 11 w 104"/>
                <a:gd name="T31" fmla="*/ 39 h 94"/>
                <a:gd name="T32" fmla="*/ 20 w 104"/>
                <a:gd name="T33" fmla="*/ 34 h 94"/>
                <a:gd name="T34" fmla="*/ 29 w 104"/>
                <a:gd name="T35" fmla="*/ 33 h 94"/>
                <a:gd name="T36" fmla="*/ 38 w 104"/>
                <a:gd name="T37" fmla="*/ 35 h 94"/>
                <a:gd name="T38" fmla="*/ 45 w 104"/>
                <a:gd name="T39" fmla="*/ 40 h 94"/>
                <a:gd name="T40" fmla="*/ 53 w 104"/>
                <a:gd name="T41" fmla="*/ 46 h 94"/>
                <a:gd name="T42" fmla="*/ 61 w 104"/>
                <a:gd name="T43" fmla="*/ 55 h 94"/>
                <a:gd name="T44" fmla="*/ 71 w 104"/>
                <a:gd name="T45" fmla="*/ 65 h 94"/>
                <a:gd name="T46" fmla="*/ 76 w 104"/>
                <a:gd name="T47" fmla="*/ 56 h 94"/>
                <a:gd name="T48" fmla="*/ 75 w 104"/>
                <a:gd name="T49" fmla="*/ 46 h 94"/>
                <a:gd name="T50" fmla="*/ 71 w 104"/>
                <a:gd name="T51" fmla="*/ 36 h 94"/>
                <a:gd name="T52" fmla="*/ 65 w 104"/>
                <a:gd name="T53" fmla="*/ 28 h 94"/>
                <a:gd name="T54" fmla="*/ 61 w 104"/>
                <a:gd name="T55" fmla="*/ 19 h 94"/>
                <a:gd name="T56" fmla="*/ 60 w 104"/>
                <a:gd name="T57" fmla="*/ 11 h 94"/>
                <a:gd name="T58" fmla="*/ 64 w 104"/>
                <a:gd name="T59" fmla="*/ 5 h 94"/>
                <a:gd name="T60" fmla="*/ 76 w 104"/>
                <a:gd name="T61" fmla="*/ 0 h 94"/>
                <a:gd name="T62" fmla="*/ 85 w 104"/>
                <a:gd name="T63" fmla="*/ 13 h 94"/>
                <a:gd name="T64" fmla="*/ 91 w 104"/>
                <a:gd name="T65" fmla="*/ 26 h 94"/>
                <a:gd name="T66" fmla="*/ 98 w 104"/>
                <a:gd name="T67" fmla="*/ 40 h 94"/>
                <a:gd name="T68" fmla="*/ 104 w 104"/>
                <a:gd name="T69" fmla="*/ 55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4" h="94">
                  <a:moveTo>
                    <a:pt x="104" y="55"/>
                  </a:moveTo>
                  <a:lnTo>
                    <a:pt x="88" y="70"/>
                  </a:lnTo>
                  <a:lnTo>
                    <a:pt x="76" y="59"/>
                  </a:lnTo>
                  <a:lnTo>
                    <a:pt x="73" y="69"/>
                  </a:lnTo>
                  <a:lnTo>
                    <a:pt x="69" y="80"/>
                  </a:lnTo>
                  <a:lnTo>
                    <a:pt x="63" y="89"/>
                  </a:lnTo>
                  <a:lnTo>
                    <a:pt x="49" y="88"/>
                  </a:lnTo>
                  <a:lnTo>
                    <a:pt x="40" y="93"/>
                  </a:lnTo>
                  <a:lnTo>
                    <a:pt x="31" y="94"/>
                  </a:lnTo>
                  <a:lnTo>
                    <a:pt x="24" y="91"/>
                  </a:lnTo>
                  <a:lnTo>
                    <a:pt x="18" y="86"/>
                  </a:lnTo>
                  <a:lnTo>
                    <a:pt x="11" y="79"/>
                  </a:lnTo>
                  <a:lnTo>
                    <a:pt x="8" y="69"/>
                  </a:lnTo>
                  <a:lnTo>
                    <a:pt x="4" y="59"/>
                  </a:lnTo>
                  <a:lnTo>
                    <a:pt x="0" y="49"/>
                  </a:lnTo>
                  <a:lnTo>
                    <a:pt x="11" y="39"/>
                  </a:lnTo>
                  <a:lnTo>
                    <a:pt x="20" y="34"/>
                  </a:lnTo>
                  <a:lnTo>
                    <a:pt x="29" y="33"/>
                  </a:lnTo>
                  <a:lnTo>
                    <a:pt x="38" y="35"/>
                  </a:lnTo>
                  <a:lnTo>
                    <a:pt x="45" y="40"/>
                  </a:lnTo>
                  <a:lnTo>
                    <a:pt x="53" y="46"/>
                  </a:lnTo>
                  <a:lnTo>
                    <a:pt x="61" y="55"/>
                  </a:lnTo>
                  <a:lnTo>
                    <a:pt x="71" y="65"/>
                  </a:lnTo>
                  <a:lnTo>
                    <a:pt x="76" y="56"/>
                  </a:lnTo>
                  <a:lnTo>
                    <a:pt x="75" y="46"/>
                  </a:lnTo>
                  <a:lnTo>
                    <a:pt x="71" y="36"/>
                  </a:lnTo>
                  <a:lnTo>
                    <a:pt x="65" y="28"/>
                  </a:lnTo>
                  <a:lnTo>
                    <a:pt x="61" y="19"/>
                  </a:lnTo>
                  <a:lnTo>
                    <a:pt x="60" y="11"/>
                  </a:lnTo>
                  <a:lnTo>
                    <a:pt x="64" y="5"/>
                  </a:lnTo>
                  <a:lnTo>
                    <a:pt x="76" y="0"/>
                  </a:lnTo>
                  <a:lnTo>
                    <a:pt x="85" y="13"/>
                  </a:lnTo>
                  <a:lnTo>
                    <a:pt x="91" y="26"/>
                  </a:lnTo>
                  <a:lnTo>
                    <a:pt x="98" y="40"/>
                  </a:lnTo>
                  <a:lnTo>
                    <a:pt x="104" y="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6189" y="2220"/>
              <a:ext cx="20" cy="17"/>
            </a:xfrm>
            <a:custGeom>
              <a:avLst/>
              <a:gdLst>
                <a:gd name="T0" fmla="*/ 54 w 59"/>
                <a:gd name="T1" fmla="*/ 3 h 51"/>
                <a:gd name="T2" fmla="*/ 59 w 59"/>
                <a:gd name="T3" fmla="*/ 13 h 51"/>
                <a:gd name="T4" fmla="*/ 59 w 59"/>
                <a:gd name="T5" fmla="*/ 21 h 51"/>
                <a:gd name="T6" fmla="*/ 55 w 59"/>
                <a:gd name="T7" fmla="*/ 29 h 51"/>
                <a:gd name="T8" fmla="*/ 50 w 59"/>
                <a:gd name="T9" fmla="*/ 34 h 51"/>
                <a:gd name="T10" fmla="*/ 41 w 59"/>
                <a:gd name="T11" fmla="*/ 39 h 51"/>
                <a:gd name="T12" fmla="*/ 34 w 59"/>
                <a:gd name="T13" fmla="*/ 43 h 51"/>
                <a:gd name="T14" fmla="*/ 24 w 59"/>
                <a:gd name="T15" fmla="*/ 46 h 51"/>
                <a:gd name="T16" fmla="*/ 16 w 59"/>
                <a:gd name="T17" fmla="*/ 51 h 51"/>
                <a:gd name="T18" fmla="*/ 7 w 59"/>
                <a:gd name="T19" fmla="*/ 46 h 51"/>
                <a:gd name="T20" fmla="*/ 1 w 59"/>
                <a:gd name="T21" fmla="*/ 38 h 51"/>
                <a:gd name="T22" fmla="*/ 0 w 59"/>
                <a:gd name="T23" fmla="*/ 28 h 51"/>
                <a:gd name="T24" fmla="*/ 5 w 59"/>
                <a:gd name="T25" fmla="*/ 19 h 51"/>
                <a:gd name="T26" fmla="*/ 15 w 59"/>
                <a:gd name="T27" fmla="*/ 21 h 51"/>
                <a:gd name="T28" fmla="*/ 22 w 59"/>
                <a:gd name="T29" fmla="*/ 21 h 51"/>
                <a:gd name="T30" fmla="*/ 27 w 59"/>
                <a:gd name="T31" fmla="*/ 18 h 51"/>
                <a:gd name="T32" fmla="*/ 31 w 59"/>
                <a:gd name="T33" fmla="*/ 11 h 51"/>
                <a:gd name="T34" fmla="*/ 35 w 59"/>
                <a:gd name="T35" fmla="*/ 6 h 51"/>
                <a:gd name="T36" fmla="*/ 39 w 59"/>
                <a:gd name="T37" fmla="*/ 1 h 51"/>
                <a:gd name="T38" fmla="*/ 45 w 59"/>
                <a:gd name="T39" fmla="*/ 0 h 51"/>
                <a:gd name="T40" fmla="*/ 54 w 59"/>
                <a:gd name="T41" fmla="*/ 3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9" h="51">
                  <a:moveTo>
                    <a:pt x="54" y="3"/>
                  </a:moveTo>
                  <a:lnTo>
                    <a:pt x="59" y="13"/>
                  </a:lnTo>
                  <a:lnTo>
                    <a:pt x="59" y="21"/>
                  </a:lnTo>
                  <a:lnTo>
                    <a:pt x="55" y="29"/>
                  </a:lnTo>
                  <a:lnTo>
                    <a:pt x="50" y="34"/>
                  </a:lnTo>
                  <a:lnTo>
                    <a:pt x="41" y="39"/>
                  </a:lnTo>
                  <a:lnTo>
                    <a:pt x="34" y="43"/>
                  </a:lnTo>
                  <a:lnTo>
                    <a:pt x="24" y="46"/>
                  </a:lnTo>
                  <a:lnTo>
                    <a:pt x="16" y="51"/>
                  </a:lnTo>
                  <a:lnTo>
                    <a:pt x="7" y="46"/>
                  </a:lnTo>
                  <a:lnTo>
                    <a:pt x="1" y="38"/>
                  </a:lnTo>
                  <a:lnTo>
                    <a:pt x="0" y="28"/>
                  </a:lnTo>
                  <a:lnTo>
                    <a:pt x="5" y="19"/>
                  </a:lnTo>
                  <a:lnTo>
                    <a:pt x="15" y="21"/>
                  </a:lnTo>
                  <a:lnTo>
                    <a:pt x="22" y="21"/>
                  </a:lnTo>
                  <a:lnTo>
                    <a:pt x="27" y="18"/>
                  </a:lnTo>
                  <a:lnTo>
                    <a:pt x="31" y="11"/>
                  </a:lnTo>
                  <a:lnTo>
                    <a:pt x="35" y="6"/>
                  </a:lnTo>
                  <a:lnTo>
                    <a:pt x="39" y="1"/>
                  </a:lnTo>
                  <a:lnTo>
                    <a:pt x="45" y="0"/>
                  </a:lnTo>
                  <a:lnTo>
                    <a:pt x="54"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a:off x="6181" y="2236"/>
              <a:ext cx="10" cy="14"/>
            </a:xfrm>
            <a:custGeom>
              <a:avLst/>
              <a:gdLst>
                <a:gd name="T0" fmla="*/ 31 w 31"/>
                <a:gd name="T1" fmla="*/ 27 h 44"/>
                <a:gd name="T2" fmla="*/ 15 w 31"/>
                <a:gd name="T3" fmla="*/ 44 h 44"/>
                <a:gd name="T4" fmla="*/ 7 w 31"/>
                <a:gd name="T5" fmla="*/ 37 h 44"/>
                <a:gd name="T6" fmla="*/ 1 w 31"/>
                <a:gd name="T7" fmla="*/ 25 h 44"/>
                <a:gd name="T8" fmla="*/ 0 w 31"/>
                <a:gd name="T9" fmla="*/ 13 h 44"/>
                <a:gd name="T10" fmla="*/ 5 w 31"/>
                <a:gd name="T11" fmla="*/ 0 h 44"/>
                <a:gd name="T12" fmla="*/ 12 w 31"/>
                <a:gd name="T13" fmla="*/ 3 h 44"/>
                <a:gd name="T14" fmla="*/ 20 w 31"/>
                <a:gd name="T15" fmla="*/ 9 h 44"/>
                <a:gd name="T16" fmla="*/ 27 w 31"/>
                <a:gd name="T17" fmla="*/ 18 h 44"/>
                <a:gd name="T18" fmla="*/ 31 w 31"/>
                <a:gd name="T19" fmla="*/ 27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 h="44">
                  <a:moveTo>
                    <a:pt x="31" y="27"/>
                  </a:moveTo>
                  <a:lnTo>
                    <a:pt x="15" y="44"/>
                  </a:lnTo>
                  <a:lnTo>
                    <a:pt x="7" y="37"/>
                  </a:lnTo>
                  <a:lnTo>
                    <a:pt x="1" y="25"/>
                  </a:lnTo>
                  <a:lnTo>
                    <a:pt x="0" y="13"/>
                  </a:lnTo>
                  <a:lnTo>
                    <a:pt x="5" y="0"/>
                  </a:lnTo>
                  <a:lnTo>
                    <a:pt x="12" y="3"/>
                  </a:lnTo>
                  <a:lnTo>
                    <a:pt x="20" y="9"/>
                  </a:lnTo>
                  <a:lnTo>
                    <a:pt x="27" y="18"/>
                  </a:lnTo>
                  <a:lnTo>
                    <a:pt x="31"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6162" y="2243"/>
              <a:ext cx="14" cy="19"/>
            </a:xfrm>
            <a:custGeom>
              <a:avLst/>
              <a:gdLst>
                <a:gd name="T0" fmla="*/ 43 w 43"/>
                <a:gd name="T1" fmla="*/ 38 h 56"/>
                <a:gd name="T2" fmla="*/ 43 w 43"/>
                <a:gd name="T3" fmla="*/ 42 h 56"/>
                <a:gd name="T4" fmla="*/ 43 w 43"/>
                <a:gd name="T5" fmla="*/ 47 h 56"/>
                <a:gd name="T6" fmla="*/ 42 w 43"/>
                <a:gd name="T7" fmla="*/ 51 h 56"/>
                <a:gd name="T8" fmla="*/ 38 w 43"/>
                <a:gd name="T9" fmla="*/ 55 h 56"/>
                <a:gd name="T10" fmla="*/ 28 w 43"/>
                <a:gd name="T11" fmla="*/ 56 h 56"/>
                <a:gd name="T12" fmla="*/ 22 w 43"/>
                <a:gd name="T13" fmla="*/ 53 h 56"/>
                <a:gd name="T14" fmla="*/ 17 w 43"/>
                <a:gd name="T15" fmla="*/ 50 h 56"/>
                <a:gd name="T16" fmla="*/ 14 w 43"/>
                <a:gd name="T17" fmla="*/ 42 h 56"/>
                <a:gd name="T18" fmla="*/ 12 w 43"/>
                <a:gd name="T19" fmla="*/ 36 h 56"/>
                <a:gd name="T20" fmla="*/ 9 w 43"/>
                <a:gd name="T21" fmla="*/ 28 h 56"/>
                <a:gd name="T22" fmla="*/ 5 w 43"/>
                <a:gd name="T23" fmla="*/ 21 h 56"/>
                <a:gd name="T24" fmla="*/ 0 w 43"/>
                <a:gd name="T25" fmla="*/ 16 h 56"/>
                <a:gd name="T26" fmla="*/ 5 w 43"/>
                <a:gd name="T27" fmla="*/ 3 h 56"/>
                <a:gd name="T28" fmla="*/ 12 w 43"/>
                <a:gd name="T29" fmla="*/ 0 h 56"/>
                <a:gd name="T30" fmla="*/ 17 w 43"/>
                <a:gd name="T31" fmla="*/ 1 h 56"/>
                <a:gd name="T32" fmla="*/ 22 w 43"/>
                <a:gd name="T33" fmla="*/ 6 h 56"/>
                <a:gd name="T34" fmla="*/ 27 w 43"/>
                <a:gd name="T35" fmla="*/ 15 h 56"/>
                <a:gd name="T36" fmla="*/ 32 w 43"/>
                <a:gd name="T37" fmla="*/ 23 h 56"/>
                <a:gd name="T38" fmla="*/ 37 w 43"/>
                <a:gd name="T39" fmla="*/ 32 h 56"/>
                <a:gd name="T40" fmla="*/ 43 w 43"/>
                <a:gd name="T41" fmla="*/ 3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3" h="56">
                  <a:moveTo>
                    <a:pt x="43" y="38"/>
                  </a:moveTo>
                  <a:lnTo>
                    <a:pt x="43" y="42"/>
                  </a:lnTo>
                  <a:lnTo>
                    <a:pt x="43" y="47"/>
                  </a:lnTo>
                  <a:lnTo>
                    <a:pt x="42" y="51"/>
                  </a:lnTo>
                  <a:lnTo>
                    <a:pt x="38" y="55"/>
                  </a:lnTo>
                  <a:lnTo>
                    <a:pt x="28" y="56"/>
                  </a:lnTo>
                  <a:lnTo>
                    <a:pt x="22" y="53"/>
                  </a:lnTo>
                  <a:lnTo>
                    <a:pt x="17" y="50"/>
                  </a:lnTo>
                  <a:lnTo>
                    <a:pt x="14" y="42"/>
                  </a:lnTo>
                  <a:lnTo>
                    <a:pt x="12" y="36"/>
                  </a:lnTo>
                  <a:lnTo>
                    <a:pt x="9" y="28"/>
                  </a:lnTo>
                  <a:lnTo>
                    <a:pt x="5" y="21"/>
                  </a:lnTo>
                  <a:lnTo>
                    <a:pt x="0" y="16"/>
                  </a:lnTo>
                  <a:lnTo>
                    <a:pt x="5" y="3"/>
                  </a:lnTo>
                  <a:lnTo>
                    <a:pt x="12" y="0"/>
                  </a:lnTo>
                  <a:lnTo>
                    <a:pt x="17" y="1"/>
                  </a:lnTo>
                  <a:lnTo>
                    <a:pt x="22" y="6"/>
                  </a:lnTo>
                  <a:lnTo>
                    <a:pt x="27" y="15"/>
                  </a:lnTo>
                  <a:lnTo>
                    <a:pt x="32" y="23"/>
                  </a:lnTo>
                  <a:lnTo>
                    <a:pt x="37" y="32"/>
                  </a:lnTo>
                  <a:lnTo>
                    <a:pt x="43" y="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6145" y="2252"/>
              <a:ext cx="15" cy="18"/>
            </a:xfrm>
            <a:custGeom>
              <a:avLst/>
              <a:gdLst>
                <a:gd name="T0" fmla="*/ 46 w 46"/>
                <a:gd name="T1" fmla="*/ 38 h 55"/>
                <a:gd name="T2" fmla="*/ 30 w 46"/>
                <a:gd name="T3" fmla="*/ 55 h 55"/>
                <a:gd name="T4" fmla="*/ 24 w 46"/>
                <a:gd name="T5" fmla="*/ 50 h 55"/>
                <a:gd name="T6" fmla="*/ 17 w 46"/>
                <a:gd name="T7" fmla="*/ 45 h 55"/>
                <a:gd name="T8" fmla="*/ 12 w 46"/>
                <a:gd name="T9" fmla="*/ 39 h 55"/>
                <a:gd name="T10" fmla="*/ 7 w 46"/>
                <a:gd name="T11" fmla="*/ 31 h 55"/>
                <a:gd name="T12" fmla="*/ 2 w 46"/>
                <a:gd name="T13" fmla="*/ 24 h 55"/>
                <a:gd name="T14" fmla="*/ 0 w 46"/>
                <a:gd name="T15" fmla="*/ 16 h 55"/>
                <a:gd name="T16" fmla="*/ 0 w 46"/>
                <a:gd name="T17" fmla="*/ 8 h 55"/>
                <a:gd name="T18" fmla="*/ 2 w 46"/>
                <a:gd name="T19" fmla="*/ 0 h 55"/>
                <a:gd name="T20" fmla="*/ 11 w 46"/>
                <a:gd name="T21" fmla="*/ 0 h 55"/>
                <a:gd name="T22" fmla="*/ 19 w 46"/>
                <a:gd name="T23" fmla="*/ 3 h 55"/>
                <a:gd name="T24" fmla="*/ 24 w 46"/>
                <a:gd name="T25" fmla="*/ 8 h 55"/>
                <a:gd name="T26" fmla="*/ 29 w 46"/>
                <a:gd name="T27" fmla="*/ 13 h 55"/>
                <a:gd name="T28" fmla="*/ 34 w 46"/>
                <a:gd name="T29" fmla="*/ 19 h 55"/>
                <a:gd name="T30" fmla="*/ 37 w 46"/>
                <a:gd name="T31" fmla="*/ 25 h 55"/>
                <a:gd name="T32" fmla="*/ 41 w 46"/>
                <a:gd name="T33" fmla="*/ 31 h 55"/>
                <a:gd name="T34" fmla="*/ 46 w 46"/>
                <a:gd name="T35" fmla="*/ 3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6" h="55">
                  <a:moveTo>
                    <a:pt x="46" y="38"/>
                  </a:moveTo>
                  <a:lnTo>
                    <a:pt x="30" y="55"/>
                  </a:lnTo>
                  <a:lnTo>
                    <a:pt x="24" y="50"/>
                  </a:lnTo>
                  <a:lnTo>
                    <a:pt x="17" y="45"/>
                  </a:lnTo>
                  <a:lnTo>
                    <a:pt x="12" y="39"/>
                  </a:lnTo>
                  <a:lnTo>
                    <a:pt x="7" y="31"/>
                  </a:lnTo>
                  <a:lnTo>
                    <a:pt x="2" y="24"/>
                  </a:lnTo>
                  <a:lnTo>
                    <a:pt x="0" y="16"/>
                  </a:lnTo>
                  <a:lnTo>
                    <a:pt x="0" y="8"/>
                  </a:lnTo>
                  <a:lnTo>
                    <a:pt x="2" y="0"/>
                  </a:lnTo>
                  <a:lnTo>
                    <a:pt x="11" y="0"/>
                  </a:lnTo>
                  <a:lnTo>
                    <a:pt x="19" y="3"/>
                  </a:lnTo>
                  <a:lnTo>
                    <a:pt x="24" y="8"/>
                  </a:lnTo>
                  <a:lnTo>
                    <a:pt x="29" y="13"/>
                  </a:lnTo>
                  <a:lnTo>
                    <a:pt x="34" y="19"/>
                  </a:lnTo>
                  <a:lnTo>
                    <a:pt x="37" y="25"/>
                  </a:lnTo>
                  <a:lnTo>
                    <a:pt x="41" y="31"/>
                  </a:lnTo>
                  <a:lnTo>
                    <a:pt x="46" y="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p:nvSpPr>
          <p:spPr bwMode="auto">
            <a:xfrm>
              <a:off x="6218" y="2251"/>
              <a:ext cx="254" cy="215"/>
            </a:xfrm>
            <a:custGeom>
              <a:avLst/>
              <a:gdLst>
                <a:gd name="T0" fmla="*/ 736 w 762"/>
                <a:gd name="T1" fmla="*/ 168 h 645"/>
                <a:gd name="T2" fmla="*/ 757 w 762"/>
                <a:gd name="T3" fmla="*/ 194 h 645"/>
                <a:gd name="T4" fmla="*/ 759 w 762"/>
                <a:gd name="T5" fmla="*/ 226 h 645"/>
                <a:gd name="T6" fmla="*/ 696 w 762"/>
                <a:gd name="T7" fmla="*/ 259 h 645"/>
                <a:gd name="T8" fmla="*/ 734 w 762"/>
                <a:gd name="T9" fmla="*/ 289 h 645"/>
                <a:gd name="T10" fmla="*/ 743 w 762"/>
                <a:gd name="T11" fmla="*/ 325 h 645"/>
                <a:gd name="T12" fmla="*/ 692 w 762"/>
                <a:gd name="T13" fmla="*/ 322 h 645"/>
                <a:gd name="T14" fmla="*/ 648 w 762"/>
                <a:gd name="T15" fmla="*/ 307 h 645"/>
                <a:gd name="T16" fmla="*/ 628 w 762"/>
                <a:gd name="T17" fmla="*/ 324 h 645"/>
                <a:gd name="T18" fmla="*/ 658 w 762"/>
                <a:gd name="T19" fmla="*/ 354 h 645"/>
                <a:gd name="T20" fmla="*/ 677 w 762"/>
                <a:gd name="T21" fmla="*/ 391 h 645"/>
                <a:gd name="T22" fmla="*/ 627 w 762"/>
                <a:gd name="T23" fmla="*/ 409 h 645"/>
                <a:gd name="T24" fmla="*/ 559 w 762"/>
                <a:gd name="T25" fmla="*/ 392 h 645"/>
                <a:gd name="T26" fmla="*/ 492 w 762"/>
                <a:gd name="T27" fmla="*/ 385 h 645"/>
                <a:gd name="T28" fmla="*/ 521 w 762"/>
                <a:gd name="T29" fmla="*/ 417 h 645"/>
                <a:gd name="T30" fmla="*/ 547 w 762"/>
                <a:gd name="T31" fmla="*/ 452 h 645"/>
                <a:gd name="T32" fmla="*/ 534 w 762"/>
                <a:gd name="T33" fmla="*/ 490 h 645"/>
                <a:gd name="T34" fmla="*/ 475 w 762"/>
                <a:gd name="T35" fmla="*/ 478 h 645"/>
                <a:gd name="T36" fmla="*/ 413 w 762"/>
                <a:gd name="T37" fmla="*/ 456 h 645"/>
                <a:gd name="T38" fmla="*/ 405 w 762"/>
                <a:gd name="T39" fmla="*/ 484 h 645"/>
                <a:gd name="T40" fmla="*/ 425 w 762"/>
                <a:gd name="T41" fmla="*/ 526 h 645"/>
                <a:gd name="T42" fmla="*/ 422 w 762"/>
                <a:gd name="T43" fmla="*/ 570 h 645"/>
                <a:gd name="T44" fmla="*/ 348 w 762"/>
                <a:gd name="T45" fmla="*/ 558 h 645"/>
                <a:gd name="T46" fmla="*/ 282 w 762"/>
                <a:gd name="T47" fmla="*/ 531 h 645"/>
                <a:gd name="T48" fmla="*/ 244 w 762"/>
                <a:gd name="T49" fmla="*/ 534 h 645"/>
                <a:gd name="T50" fmla="*/ 274 w 762"/>
                <a:gd name="T51" fmla="*/ 575 h 645"/>
                <a:gd name="T52" fmla="*/ 304 w 762"/>
                <a:gd name="T53" fmla="*/ 616 h 645"/>
                <a:gd name="T54" fmla="*/ 292 w 762"/>
                <a:gd name="T55" fmla="*/ 644 h 645"/>
                <a:gd name="T56" fmla="*/ 269 w 762"/>
                <a:gd name="T57" fmla="*/ 644 h 645"/>
                <a:gd name="T58" fmla="*/ 247 w 762"/>
                <a:gd name="T59" fmla="*/ 635 h 645"/>
                <a:gd name="T60" fmla="*/ 170 w 762"/>
                <a:gd name="T61" fmla="*/ 564 h 645"/>
                <a:gd name="T62" fmla="*/ 99 w 762"/>
                <a:gd name="T63" fmla="*/ 484 h 645"/>
                <a:gd name="T64" fmla="*/ 40 w 762"/>
                <a:gd name="T65" fmla="*/ 392 h 645"/>
                <a:gd name="T66" fmla="*/ 5 w 762"/>
                <a:gd name="T67" fmla="*/ 291 h 645"/>
                <a:gd name="T68" fmla="*/ 3 w 762"/>
                <a:gd name="T69" fmla="*/ 182 h 645"/>
                <a:gd name="T70" fmla="*/ 39 w 762"/>
                <a:gd name="T71" fmla="*/ 92 h 645"/>
                <a:gd name="T72" fmla="*/ 99 w 762"/>
                <a:gd name="T73" fmla="*/ 28 h 645"/>
                <a:gd name="T74" fmla="*/ 181 w 762"/>
                <a:gd name="T75" fmla="*/ 2 h 645"/>
                <a:gd name="T76" fmla="*/ 292 w 762"/>
                <a:gd name="T77" fmla="*/ 2 h 645"/>
                <a:gd name="T78" fmla="*/ 394 w 762"/>
                <a:gd name="T79" fmla="*/ 25 h 645"/>
                <a:gd name="T80" fmla="*/ 493 w 762"/>
                <a:gd name="T81" fmla="*/ 61 h 645"/>
                <a:gd name="T82" fmla="*/ 589 w 762"/>
                <a:gd name="T83" fmla="*/ 102 h 645"/>
                <a:gd name="T84" fmla="*/ 687 w 762"/>
                <a:gd name="T85" fmla="*/ 140 h 6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62" h="645">
                  <a:moveTo>
                    <a:pt x="721" y="150"/>
                  </a:moveTo>
                  <a:lnTo>
                    <a:pt x="728" y="160"/>
                  </a:lnTo>
                  <a:lnTo>
                    <a:pt x="736" y="168"/>
                  </a:lnTo>
                  <a:lnTo>
                    <a:pt x="744" y="177"/>
                  </a:lnTo>
                  <a:lnTo>
                    <a:pt x="752" y="185"/>
                  </a:lnTo>
                  <a:lnTo>
                    <a:pt x="757" y="194"/>
                  </a:lnTo>
                  <a:lnTo>
                    <a:pt x="761" y="204"/>
                  </a:lnTo>
                  <a:lnTo>
                    <a:pt x="762" y="214"/>
                  </a:lnTo>
                  <a:lnTo>
                    <a:pt x="759" y="226"/>
                  </a:lnTo>
                  <a:lnTo>
                    <a:pt x="694" y="226"/>
                  </a:lnTo>
                  <a:lnTo>
                    <a:pt x="691" y="245"/>
                  </a:lnTo>
                  <a:lnTo>
                    <a:pt x="696" y="259"/>
                  </a:lnTo>
                  <a:lnTo>
                    <a:pt x="707" y="271"/>
                  </a:lnTo>
                  <a:lnTo>
                    <a:pt x="721" y="280"/>
                  </a:lnTo>
                  <a:lnTo>
                    <a:pt x="734" y="289"/>
                  </a:lnTo>
                  <a:lnTo>
                    <a:pt x="744" y="299"/>
                  </a:lnTo>
                  <a:lnTo>
                    <a:pt x="748" y="310"/>
                  </a:lnTo>
                  <a:lnTo>
                    <a:pt x="743" y="325"/>
                  </a:lnTo>
                  <a:lnTo>
                    <a:pt x="724" y="329"/>
                  </a:lnTo>
                  <a:lnTo>
                    <a:pt x="708" y="327"/>
                  </a:lnTo>
                  <a:lnTo>
                    <a:pt x="692" y="322"/>
                  </a:lnTo>
                  <a:lnTo>
                    <a:pt x="677" y="316"/>
                  </a:lnTo>
                  <a:lnTo>
                    <a:pt x="662" y="310"/>
                  </a:lnTo>
                  <a:lnTo>
                    <a:pt x="648" y="307"/>
                  </a:lnTo>
                  <a:lnTo>
                    <a:pt x="633" y="307"/>
                  </a:lnTo>
                  <a:lnTo>
                    <a:pt x="618" y="314"/>
                  </a:lnTo>
                  <a:lnTo>
                    <a:pt x="628" y="324"/>
                  </a:lnTo>
                  <a:lnTo>
                    <a:pt x="638" y="334"/>
                  </a:lnTo>
                  <a:lnTo>
                    <a:pt x="648" y="344"/>
                  </a:lnTo>
                  <a:lnTo>
                    <a:pt x="658" y="354"/>
                  </a:lnTo>
                  <a:lnTo>
                    <a:pt x="666" y="365"/>
                  </a:lnTo>
                  <a:lnTo>
                    <a:pt x="672" y="377"/>
                  </a:lnTo>
                  <a:lnTo>
                    <a:pt x="677" y="391"/>
                  </a:lnTo>
                  <a:lnTo>
                    <a:pt x="678" y="406"/>
                  </a:lnTo>
                  <a:lnTo>
                    <a:pt x="652" y="410"/>
                  </a:lnTo>
                  <a:lnTo>
                    <a:pt x="627" y="409"/>
                  </a:lnTo>
                  <a:lnTo>
                    <a:pt x="604" y="405"/>
                  </a:lnTo>
                  <a:lnTo>
                    <a:pt x="582" y="399"/>
                  </a:lnTo>
                  <a:lnTo>
                    <a:pt x="559" y="392"/>
                  </a:lnTo>
                  <a:lnTo>
                    <a:pt x="537" y="386"/>
                  </a:lnTo>
                  <a:lnTo>
                    <a:pt x="514" y="384"/>
                  </a:lnTo>
                  <a:lnTo>
                    <a:pt x="492" y="385"/>
                  </a:lnTo>
                  <a:lnTo>
                    <a:pt x="500" y="396"/>
                  </a:lnTo>
                  <a:lnTo>
                    <a:pt x="509" y="407"/>
                  </a:lnTo>
                  <a:lnTo>
                    <a:pt x="521" y="417"/>
                  </a:lnTo>
                  <a:lnTo>
                    <a:pt x="531" y="429"/>
                  </a:lnTo>
                  <a:lnTo>
                    <a:pt x="539" y="440"/>
                  </a:lnTo>
                  <a:lnTo>
                    <a:pt x="547" y="452"/>
                  </a:lnTo>
                  <a:lnTo>
                    <a:pt x="552" y="466"/>
                  </a:lnTo>
                  <a:lnTo>
                    <a:pt x="553" y="483"/>
                  </a:lnTo>
                  <a:lnTo>
                    <a:pt x="534" y="490"/>
                  </a:lnTo>
                  <a:lnTo>
                    <a:pt x="514" y="490"/>
                  </a:lnTo>
                  <a:lnTo>
                    <a:pt x="495" y="485"/>
                  </a:lnTo>
                  <a:lnTo>
                    <a:pt x="475" y="478"/>
                  </a:lnTo>
                  <a:lnTo>
                    <a:pt x="454" y="469"/>
                  </a:lnTo>
                  <a:lnTo>
                    <a:pt x="434" y="461"/>
                  </a:lnTo>
                  <a:lnTo>
                    <a:pt x="413" y="456"/>
                  </a:lnTo>
                  <a:lnTo>
                    <a:pt x="393" y="456"/>
                  </a:lnTo>
                  <a:lnTo>
                    <a:pt x="398" y="470"/>
                  </a:lnTo>
                  <a:lnTo>
                    <a:pt x="405" y="484"/>
                  </a:lnTo>
                  <a:lnTo>
                    <a:pt x="413" y="498"/>
                  </a:lnTo>
                  <a:lnTo>
                    <a:pt x="420" y="513"/>
                  </a:lnTo>
                  <a:lnTo>
                    <a:pt x="425" y="526"/>
                  </a:lnTo>
                  <a:lnTo>
                    <a:pt x="428" y="541"/>
                  </a:lnTo>
                  <a:lnTo>
                    <a:pt x="428" y="555"/>
                  </a:lnTo>
                  <a:lnTo>
                    <a:pt x="422" y="570"/>
                  </a:lnTo>
                  <a:lnTo>
                    <a:pt x="397" y="569"/>
                  </a:lnTo>
                  <a:lnTo>
                    <a:pt x="372" y="564"/>
                  </a:lnTo>
                  <a:lnTo>
                    <a:pt x="348" y="558"/>
                  </a:lnTo>
                  <a:lnTo>
                    <a:pt x="325" y="549"/>
                  </a:lnTo>
                  <a:lnTo>
                    <a:pt x="304" y="540"/>
                  </a:lnTo>
                  <a:lnTo>
                    <a:pt x="282" y="531"/>
                  </a:lnTo>
                  <a:lnTo>
                    <a:pt x="262" y="523"/>
                  </a:lnTo>
                  <a:lnTo>
                    <a:pt x="242" y="515"/>
                  </a:lnTo>
                  <a:lnTo>
                    <a:pt x="244" y="534"/>
                  </a:lnTo>
                  <a:lnTo>
                    <a:pt x="252" y="550"/>
                  </a:lnTo>
                  <a:lnTo>
                    <a:pt x="262" y="563"/>
                  </a:lnTo>
                  <a:lnTo>
                    <a:pt x="274" y="575"/>
                  </a:lnTo>
                  <a:lnTo>
                    <a:pt x="287" y="588"/>
                  </a:lnTo>
                  <a:lnTo>
                    <a:pt x="297" y="601"/>
                  </a:lnTo>
                  <a:lnTo>
                    <a:pt x="304" y="616"/>
                  </a:lnTo>
                  <a:lnTo>
                    <a:pt x="307" y="635"/>
                  </a:lnTo>
                  <a:lnTo>
                    <a:pt x="299" y="640"/>
                  </a:lnTo>
                  <a:lnTo>
                    <a:pt x="292" y="644"/>
                  </a:lnTo>
                  <a:lnTo>
                    <a:pt x="284" y="645"/>
                  </a:lnTo>
                  <a:lnTo>
                    <a:pt x="277" y="645"/>
                  </a:lnTo>
                  <a:lnTo>
                    <a:pt x="269" y="644"/>
                  </a:lnTo>
                  <a:lnTo>
                    <a:pt x="262" y="643"/>
                  </a:lnTo>
                  <a:lnTo>
                    <a:pt x="254" y="639"/>
                  </a:lnTo>
                  <a:lnTo>
                    <a:pt x="247" y="635"/>
                  </a:lnTo>
                  <a:lnTo>
                    <a:pt x="222" y="613"/>
                  </a:lnTo>
                  <a:lnTo>
                    <a:pt x="197" y="589"/>
                  </a:lnTo>
                  <a:lnTo>
                    <a:pt x="170" y="564"/>
                  </a:lnTo>
                  <a:lnTo>
                    <a:pt x="145" y="539"/>
                  </a:lnTo>
                  <a:lnTo>
                    <a:pt x="121" y="511"/>
                  </a:lnTo>
                  <a:lnTo>
                    <a:pt x="99" y="484"/>
                  </a:lnTo>
                  <a:lnTo>
                    <a:pt x="78" y="454"/>
                  </a:lnTo>
                  <a:lnTo>
                    <a:pt x="58" y="424"/>
                  </a:lnTo>
                  <a:lnTo>
                    <a:pt x="40" y="392"/>
                  </a:lnTo>
                  <a:lnTo>
                    <a:pt x="25" y="360"/>
                  </a:lnTo>
                  <a:lnTo>
                    <a:pt x="14" y="326"/>
                  </a:lnTo>
                  <a:lnTo>
                    <a:pt x="5" y="291"/>
                  </a:lnTo>
                  <a:lnTo>
                    <a:pt x="0" y="256"/>
                  </a:lnTo>
                  <a:lnTo>
                    <a:pt x="0" y="220"/>
                  </a:lnTo>
                  <a:lnTo>
                    <a:pt x="3" y="182"/>
                  </a:lnTo>
                  <a:lnTo>
                    <a:pt x="11" y="143"/>
                  </a:lnTo>
                  <a:lnTo>
                    <a:pt x="24" y="117"/>
                  </a:lnTo>
                  <a:lnTo>
                    <a:pt x="39" y="92"/>
                  </a:lnTo>
                  <a:lnTo>
                    <a:pt x="56" y="68"/>
                  </a:lnTo>
                  <a:lnTo>
                    <a:pt x="76" y="47"/>
                  </a:lnTo>
                  <a:lnTo>
                    <a:pt x="99" y="28"/>
                  </a:lnTo>
                  <a:lnTo>
                    <a:pt x="124" y="15"/>
                  </a:lnTo>
                  <a:lnTo>
                    <a:pt x="151" y="6"/>
                  </a:lnTo>
                  <a:lnTo>
                    <a:pt x="181" y="2"/>
                  </a:lnTo>
                  <a:lnTo>
                    <a:pt x="219" y="0"/>
                  </a:lnTo>
                  <a:lnTo>
                    <a:pt x="255" y="0"/>
                  </a:lnTo>
                  <a:lnTo>
                    <a:pt x="292" y="2"/>
                  </a:lnTo>
                  <a:lnTo>
                    <a:pt x="327" y="8"/>
                  </a:lnTo>
                  <a:lnTo>
                    <a:pt x="360" y="16"/>
                  </a:lnTo>
                  <a:lnTo>
                    <a:pt x="394" y="25"/>
                  </a:lnTo>
                  <a:lnTo>
                    <a:pt x="427" y="36"/>
                  </a:lnTo>
                  <a:lnTo>
                    <a:pt x="460" y="48"/>
                  </a:lnTo>
                  <a:lnTo>
                    <a:pt x="493" y="61"/>
                  </a:lnTo>
                  <a:lnTo>
                    <a:pt x="526" y="75"/>
                  </a:lnTo>
                  <a:lnTo>
                    <a:pt x="557" y="88"/>
                  </a:lnTo>
                  <a:lnTo>
                    <a:pt x="589" y="102"/>
                  </a:lnTo>
                  <a:lnTo>
                    <a:pt x="622" y="116"/>
                  </a:lnTo>
                  <a:lnTo>
                    <a:pt x="654" y="128"/>
                  </a:lnTo>
                  <a:lnTo>
                    <a:pt x="687" y="140"/>
                  </a:lnTo>
                  <a:lnTo>
                    <a:pt x="721" y="150"/>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p:nvSpPr>
          <p:spPr bwMode="auto">
            <a:xfrm>
              <a:off x="6373" y="2356"/>
              <a:ext cx="189" cy="143"/>
            </a:xfrm>
            <a:custGeom>
              <a:avLst/>
              <a:gdLst>
                <a:gd name="T0" fmla="*/ 569 w 569"/>
                <a:gd name="T1" fmla="*/ 95 h 430"/>
                <a:gd name="T2" fmla="*/ 546 w 569"/>
                <a:gd name="T3" fmla="*/ 167 h 430"/>
                <a:gd name="T4" fmla="*/ 501 w 569"/>
                <a:gd name="T5" fmla="*/ 234 h 430"/>
                <a:gd name="T6" fmla="*/ 449 w 569"/>
                <a:gd name="T7" fmla="*/ 296 h 430"/>
                <a:gd name="T8" fmla="*/ 413 w 569"/>
                <a:gd name="T9" fmla="*/ 339 h 430"/>
                <a:gd name="T10" fmla="*/ 383 w 569"/>
                <a:gd name="T11" fmla="*/ 357 h 430"/>
                <a:gd name="T12" fmla="*/ 353 w 569"/>
                <a:gd name="T13" fmla="*/ 374 h 430"/>
                <a:gd name="T14" fmla="*/ 322 w 569"/>
                <a:gd name="T15" fmla="*/ 389 h 430"/>
                <a:gd name="T16" fmla="*/ 294 w 569"/>
                <a:gd name="T17" fmla="*/ 394 h 430"/>
                <a:gd name="T18" fmla="*/ 277 w 569"/>
                <a:gd name="T19" fmla="*/ 399 h 430"/>
                <a:gd name="T20" fmla="*/ 264 w 569"/>
                <a:gd name="T21" fmla="*/ 411 h 430"/>
                <a:gd name="T22" fmla="*/ 250 w 569"/>
                <a:gd name="T23" fmla="*/ 422 h 430"/>
                <a:gd name="T24" fmla="*/ 225 w 569"/>
                <a:gd name="T25" fmla="*/ 427 h 430"/>
                <a:gd name="T26" fmla="*/ 194 w 569"/>
                <a:gd name="T27" fmla="*/ 430 h 430"/>
                <a:gd name="T28" fmla="*/ 164 w 569"/>
                <a:gd name="T29" fmla="*/ 430 h 430"/>
                <a:gd name="T30" fmla="*/ 134 w 569"/>
                <a:gd name="T31" fmla="*/ 430 h 430"/>
                <a:gd name="T32" fmla="*/ 105 w 569"/>
                <a:gd name="T33" fmla="*/ 427 h 430"/>
                <a:gd name="T34" fmla="*/ 75 w 569"/>
                <a:gd name="T35" fmla="*/ 425 h 430"/>
                <a:gd name="T36" fmla="*/ 46 w 569"/>
                <a:gd name="T37" fmla="*/ 420 h 430"/>
                <a:gd name="T38" fmla="*/ 15 w 569"/>
                <a:gd name="T39" fmla="*/ 416 h 430"/>
                <a:gd name="T40" fmla="*/ 0 w 569"/>
                <a:gd name="T41" fmla="*/ 381 h 430"/>
                <a:gd name="T42" fmla="*/ 19 w 569"/>
                <a:gd name="T43" fmla="*/ 391 h 430"/>
                <a:gd name="T44" fmla="*/ 41 w 569"/>
                <a:gd name="T45" fmla="*/ 392 h 430"/>
                <a:gd name="T46" fmla="*/ 65 w 569"/>
                <a:gd name="T47" fmla="*/ 391 h 430"/>
                <a:gd name="T48" fmla="*/ 89 w 569"/>
                <a:gd name="T49" fmla="*/ 392 h 430"/>
                <a:gd name="T50" fmla="*/ 95 w 569"/>
                <a:gd name="T51" fmla="*/ 364 h 430"/>
                <a:gd name="T52" fmla="*/ 83 w 569"/>
                <a:gd name="T53" fmla="*/ 332 h 430"/>
                <a:gd name="T54" fmla="*/ 108 w 569"/>
                <a:gd name="T55" fmla="*/ 351 h 430"/>
                <a:gd name="T56" fmla="*/ 137 w 569"/>
                <a:gd name="T57" fmla="*/ 366 h 430"/>
                <a:gd name="T58" fmla="*/ 165 w 569"/>
                <a:gd name="T59" fmla="*/ 374 h 430"/>
                <a:gd name="T60" fmla="*/ 197 w 569"/>
                <a:gd name="T61" fmla="*/ 370 h 430"/>
                <a:gd name="T62" fmla="*/ 209 w 569"/>
                <a:gd name="T63" fmla="*/ 339 h 430"/>
                <a:gd name="T64" fmla="*/ 203 w 569"/>
                <a:gd name="T65" fmla="*/ 305 h 430"/>
                <a:gd name="T66" fmla="*/ 235 w 569"/>
                <a:gd name="T67" fmla="*/ 311 h 430"/>
                <a:gd name="T68" fmla="*/ 272 w 569"/>
                <a:gd name="T69" fmla="*/ 324 h 430"/>
                <a:gd name="T70" fmla="*/ 307 w 569"/>
                <a:gd name="T71" fmla="*/ 325 h 430"/>
                <a:gd name="T72" fmla="*/ 339 w 569"/>
                <a:gd name="T73" fmla="*/ 305 h 430"/>
                <a:gd name="T74" fmla="*/ 343 w 569"/>
                <a:gd name="T75" fmla="*/ 257 h 430"/>
                <a:gd name="T76" fmla="*/ 328 w 569"/>
                <a:gd name="T77" fmla="*/ 212 h 430"/>
                <a:gd name="T78" fmla="*/ 357 w 569"/>
                <a:gd name="T79" fmla="*/ 209 h 430"/>
                <a:gd name="T80" fmla="*/ 384 w 569"/>
                <a:gd name="T81" fmla="*/ 204 h 430"/>
                <a:gd name="T82" fmla="*/ 409 w 569"/>
                <a:gd name="T83" fmla="*/ 191 h 430"/>
                <a:gd name="T84" fmla="*/ 427 w 569"/>
                <a:gd name="T85" fmla="*/ 169 h 430"/>
                <a:gd name="T86" fmla="*/ 426 w 569"/>
                <a:gd name="T87" fmla="*/ 133 h 430"/>
                <a:gd name="T88" fmla="*/ 416 w 569"/>
                <a:gd name="T89" fmla="*/ 97 h 430"/>
                <a:gd name="T90" fmla="*/ 439 w 569"/>
                <a:gd name="T91" fmla="*/ 98 h 430"/>
                <a:gd name="T92" fmla="*/ 464 w 569"/>
                <a:gd name="T93" fmla="*/ 96 h 430"/>
                <a:gd name="T94" fmla="*/ 489 w 569"/>
                <a:gd name="T95" fmla="*/ 90 h 430"/>
                <a:gd name="T96" fmla="*/ 509 w 569"/>
                <a:gd name="T97" fmla="*/ 76 h 430"/>
                <a:gd name="T98" fmla="*/ 523 w 569"/>
                <a:gd name="T99" fmla="*/ 41 h 430"/>
                <a:gd name="T100" fmla="*/ 513 w 569"/>
                <a:gd name="T101" fmla="*/ 0 h 430"/>
                <a:gd name="T102" fmla="*/ 532 w 569"/>
                <a:gd name="T103" fmla="*/ 8 h 430"/>
                <a:gd name="T104" fmla="*/ 547 w 569"/>
                <a:gd name="T105" fmla="*/ 20 h 430"/>
                <a:gd name="T106" fmla="*/ 559 w 569"/>
                <a:gd name="T107" fmla="*/ 35 h 430"/>
                <a:gd name="T108" fmla="*/ 568 w 569"/>
                <a:gd name="T109" fmla="*/ 53 h 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69" h="430">
                  <a:moveTo>
                    <a:pt x="568" y="53"/>
                  </a:moveTo>
                  <a:lnTo>
                    <a:pt x="569" y="95"/>
                  </a:lnTo>
                  <a:lnTo>
                    <a:pt x="562" y="132"/>
                  </a:lnTo>
                  <a:lnTo>
                    <a:pt x="546" y="167"/>
                  </a:lnTo>
                  <a:lnTo>
                    <a:pt x="526" y="201"/>
                  </a:lnTo>
                  <a:lnTo>
                    <a:pt x="501" y="234"/>
                  </a:lnTo>
                  <a:lnTo>
                    <a:pt x="476" y="266"/>
                  </a:lnTo>
                  <a:lnTo>
                    <a:pt x="449" y="296"/>
                  </a:lnTo>
                  <a:lnTo>
                    <a:pt x="427" y="327"/>
                  </a:lnTo>
                  <a:lnTo>
                    <a:pt x="413" y="339"/>
                  </a:lnTo>
                  <a:lnTo>
                    <a:pt x="398" y="349"/>
                  </a:lnTo>
                  <a:lnTo>
                    <a:pt x="383" y="357"/>
                  </a:lnTo>
                  <a:lnTo>
                    <a:pt x="368" y="366"/>
                  </a:lnTo>
                  <a:lnTo>
                    <a:pt x="353" y="374"/>
                  </a:lnTo>
                  <a:lnTo>
                    <a:pt x="337" y="381"/>
                  </a:lnTo>
                  <a:lnTo>
                    <a:pt x="322" y="389"/>
                  </a:lnTo>
                  <a:lnTo>
                    <a:pt x="307" y="397"/>
                  </a:lnTo>
                  <a:lnTo>
                    <a:pt x="294" y="394"/>
                  </a:lnTo>
                  <a:lnTo>
                    <a:pt x="284" y="395"/>
                  </a:lnTo>
                  <a:lnTo>
                    <a:pt x="277" y="399"/>
                  </a:lnTo>
                  <a:lnTo>
                    <a:pt x="270" y="405"/>
                  </a:lnTo>
                  <a:lnTo>
                    <a:pt x="264" y="411"/>
                  </a:lnTo>
                  <a:lnTo>
                    <a:pt x="258" y="417"/>
                  </a:lnTo>
                  <a:lnTo>
                    <a:pt x="250" y="422"/>
                  </a:lnTo>
                  <a:lnTo>
                    <a:pt x="242" y="425"/>
                  </a:lnTo>
                  <a:lnTo>
                    <a:pt x="225" y="427"/>
                  </a:lnTo>
                  <a:lnTo>
                    <a:pt x="209" y="429"/>
                  </a:lnTo>
                  <a:lnTo>
                    <a:pt x="194" y="430"/>
                  </a:lnTo>
                  <a:lnTo>
                    <a:pt x="179" y="430"/>
                  </a:lnTo>
                  <a:lnTo>
                    <a:pt x="164" y="430"/>
                  </a:lnTo>
                  <a:lnTo>
                    <a:pt x="149" y="430"/>
                  </a:lnTo>
                  <a:lnTo>
                    <a:pt x="134" y="430"/>
                  </a:lnTo>
                  <a:lnTo>
                    <a:pt x="119" y="429"/>
                  </a:lnTo>
                  <a:lnTo>
                    <a:pt x="105" y="427"/>
                  </a:lnTo>
                  <a:lnTo>
                    <a:pt x="90" y="426"/>
                  </a:lnTo>
                  <a:lnTo>
                    <a:pt x="75" y="425"/>
                  </a:lnTo>
                  <a:lnTo>
                    <a:pt x="62" y="422"/>
                  </a:lnTo>
                  <a:lnTo>
                    <a:pt x="46" y="420"/>
                  </a:lnTo>
                  <a:lnTo>
                    <a:pt x="31" y="419"/>
                  </a:lnTo>
                  <a:lnTo>
                    <a:pt x="15" y="416"/>
                  </a:lnTo>
                  <a:lnTo>
                    <a:pt x="0" y="414"/>
                  </a:lnTo>
                  <a:lnTo>
                    <a:pt x="0" y="381"/>
                  </a:lnTo>
                  <a:lnTo>
                    <a:pt x="9" y="387"/>
                  </a:lnTo>
                  <a:lnTo>
                    <a:pt x="19" y="391"/>
                  </a:lnTo>
                  <a:lnTo>
                    <a:pt x="30" y="392"/>
                  </a:lnTo>
                  <a:lnTo>
                    <a:pt x="41" y="392"/>
                  </a:lnTo>
                  <a:lnTo>
                    <a:pt x="54" y="392"/>
                  </a:lnTo>
                  <a:lnTo>
                    <a:pt x="65" y="391"/>
                  </a:lnTo>
                  <a:lnTo>
                    <a:pt x="78" y="391"/>
                  </a:lnTo>
                  <a:lnTo>
                    <a:pt x="89" y="392"/>
                  </a:lnTo>
                  <a:lnTo>
                    <a:pt x="97" y="379"/>
                  </a:lnTo>
                  <a:lnTo>
                    <a:pt x="95" y="364"/>
                  </a:lnTo>
                  <a:lnTo>
                    <a:pt x="90" y="347"/>
                  </a:lnTo>
                  <a:lnTo>
                    <a:pt x="83" y="332"/>
                  </a:lnTo>
                  <a:lnTo>
                    <a:pt x="95" y="341"/>
                  </a:lnTo>
                  <a:lnTo>
                    <a:pt x="108" y="351"/>
                  </a:lnTo>
                  <a:lnTo>
                    <a:pt x="122" y="359"/>
                  </a:lnTo>
                  <a:lnTo>
                    <a:pt x="137" y="366"/>
                  </a:lnTo>
                  <a:lnTo>
                    <a:pt x="150" y="371"/>
                  </a:lnTo>
                  <a:lnTo>
                    <a:pt x="165" y="374"/>
                  </a:lnTo>
                  <a:lnTo>
                    <a:pt x="180" y="374"/>
                  </a:lnTo>
                  <a:lnTo>
                    <a:pt x="197" y="370"/>
                  </a:lnTo>
                  <a:lnTo>
                    <a:pt x="207" y="356"/>
                  </a:lnTo>
                  <a:lnTo>
                    <a:pt x="209" y="339"/>
                  </a:lnTo>
                  <a:lnTo>
                    <a:pt x="207" y="321"/>
                  </a:lnTo>
                  <a:lnTo>
                    <a:pt x="203" y="305"/>
                  </a:lnTo>
                  <a:lnTo>
                    <a:pt x="218" y="307"/>
                  </a:lnTo>
                  <a:lnTo>
                    <a:pt x="235" y="311"/>
                  </a:lnTo>
                  <a:lnTo>
                    <a:pt x="253" y="317"/>
                  </a:lnTo>
                  <a:lnTo>
                    <a:pt x="272" y="324"/>
                  </a:lnTo>
                  <a:lnTo>
                    <a:pt x="289" y="326"/>
                  </a:lnTo>
                  <a:lnTo>
                    <a:pt x="307" y="325"/>
                  </a:lnTo>
                  <a:lnTo>
                    <a:pt x="324" y="319"/>
                  </a:lnTo>
                  <a:lnTo>
                    <a:pt x="339" y="305"/>
                  </a:lnTo>
                  <a:lnTo>
                    <a:pt x="344" y="281"/>
                  </a:lnTo>
                  <a:lnTo>
                    <a:pt x="343" y="257"/>
                  </a:lnTo>
                  <a:lnTo>
                    <a:pt x="337" y="234"/>
                  </a:lnTo>
                  <a:lnTo>
                    <a:pt x="328" y="212"/>
                  </a:lnTo>
                  <a:lnTo>
                    <a:pt x="342" y="211"/>
                  </a:lnTo>
                  <a:lnTo>
                    <a:pt x="357" y="209"/>
                  </a:lnTo>
                  <a:lnTo>
                    <a:pt x="370" y="206"/>
                  </a:lnTo>
                  <a:lnTo>
                    <a:pt x="384" y="204"/>
                  </a:lnTo>
                  <a:lnTo>
                    <a:pt x="397" y="199"/>
                  </a:lnTo>
                  <a:lnTo>
                    <a:pt x="409" y="191"/>
                  </a:lnTo>
                  <a:lnTo>
                    <a:pt x="419" y="181"/>
                  </a:lnTo>
                  <a:lnTo>
                    <a:pt x="427" y="169"/>
                  </a:lnTo>
                  <a:lnTo>
                    <a:pt x="431" y="151"/>
                  </a:lnTo>
                  <a:lnTo>
                    <a:pt x="426" y="133"/>
                  </a:lnTo>
                  <a:lnTo>
                    <a:pt x="419" y="116"/>
                  </a:lnTo>
                  <a:lnTo>
                    <a:pt x="416" y="97"/>
                  </a:lnTo>
                  <a:lnTo>
                    <a:pt x="427" y="98"/>
                  </a:lnTo>
                  <a:lnTo>
                    <a:pt x="439" y="98"/>
                  </a:lnTo>
                  <a:lnTo>
                    <a:pt x="452" y="98"/>
                  </a:lnTo>
                  <a:lnTo>
                    <a:pt x="464" y="96"/>
                  </a:lnTo>
                  <a:lnTo>
                    <a:pt x="477" y="93"/>
                  </a:lnTo>
                  <a:lnTo>
                    <a:pt x="489" y="90"/>
                  </a:lnTo>
                  <a:lnTo>
                    <a:pt x="499" y="83"/>
                  </a:lnTo>
                  <a:lnTo>
                    <a:pt x="509" y="76"/>
                  </a:lnTo>
                  <a:lnTo>
                    <a:pt x="524" y="60"/>
                  </a:lnTo>
                  <a:lnTo>
                    <a:pt x="523" y="41"/>
                  </a:lnTo>
                  <a:lnTo>
                    <a:pt x="517" y="20"/>
                  </a:lnTo>
                  <a:lnTo>
                    <a:pt x="513" y="0"/>
                  </a:lnTo>
                  <a:lnTo>
                    <a:pt x="523" y="3"/>
                  </a:lnTo>
                  <a:lnTo>
                    <a:pt x="532" y="8"/>
                  </a:lnTo>
                  <a:lnTo>
                    <a:pt x="539" y="13"/>
                  </a:lnTo>
                  <a:lnTo>
                    <a:pt x="547" y="20"/>
                  </a:lnTo>
                  <a:lnTo>
                    <a:pt x="553" y="27"/>
                  </a:lnTo>
                  <a:lnTo>
                    <a:pt x="559" y="35"/>
                  </a:lnTo>
                  <a:lnTo>
                    <a:pt x="564" y="43"/>
                  </a:lnTo>
                  <a:lnTo>
                    <a:pt x="568" y="53"/>
                  </a:lnTo>
                  <a:close/>
                </a:path>
              </a:pathLst>
            </a:custGeom>
            <a:solidFill>
              <a:srgbClr val="C9D1B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6455" y="2481"/>
              <a:ext cx="289" cy="168"/>
            </a:xfrm>
            <a:custGeom>
              <a:avLst/>
              <a:gdLst>
                <a:gd name="T0" fmla="*/ 858 w 867"/>
                <a:gd name="T1" fmla="*/ 479 h 503"/>
                <a:gd name="T2" fmla="*/ 829 w 867"/>
                <a:gd name="T3" fmla="*/ 497 h 503"/>
                <a:gd name="T4" fmla="*/ 797 w 867"/>
                <a:gd name="T5" fmla="*/ 503 h 503"/>
                <a:gd name="T6" fmla="*/ 701 w 867"/>
                <a:gd name="T7" fmla="*/ 460 h 503"/>
                <a:gd name="T8" fmla="*/ 620 w 867"/>
                <a:gd name="T9" fmla="*/ 402 h 503"/>
                <a:gd name="T10" fmla="*/ 546 w 867"/>
                <a:gd name="T11" fmla="*/ 331 h 503"/>
                <a:gd name="T12" fmla="*/ 474 w 867"/>
                <a:gd name="T13" fmla="*/ 256 h 503"/>
                <a:gd name="T14" fmla="*/ 397 w 867"/>
                <a:gd name="T15" fmla="*/ 179 h 503"/>
                <a:gd name="T16" fmla="*/ 370 w 867"/>
                <a:gd name="T17" fmla="*/ 175 h 503"/>
                <a:gd name="T18" fmla="*/ 395 w 867"/>
                <a:gd name="T19" fmla="*/ 214 h 503"/>
                <a:gd name="T20" fmla="*/ 437 w 867"/>
                <a:gd name="T21" fmla="*/ 266 h 503"/>
                <a:gd name="T22" fmla="*/ 480 w 867"/>
                <a:gd name="T23" fmla="*/ 314 h 503"/>
                <a:gd name="T24" fmla="*/ 524 w 867"/>
                <a:gd name="T25" fmla="*/ 360 h 503"/>
                <a:gd name="T26" fmla="*/ 571 w 867"/>
                <a:gd name="T27" fmla="*/ 407 h 503"/>
                <a:gd name="T28" fmla="*/ 623 w 867"/>
                <a:gd name="T29" fmla="*/ 453 h 503"/>
                <a:gd name="T30" fmla="*/ 588 w 867"/>
                <a:gd name="T31" fmla="*/ 494 h 503"/>
                <a:gd name="T32" fmla="*/ 540 w 867"/>
                <a:gd name="T33" fmla="*/ 478 h 503"/>
                <a:gd name="T34" fmla="*/ 499 w 867"/>
                <a:gd name="T35" fmla="*/ 454 h 503"/>
                <a:gd name="T36" fmla="*/ 459 w 867"/>
                <a:gd name="T37" fmla="*/ 423 h 503"/>
                <a:gd name="T38" fmla="*/ 420 w 867"/>
                <a:gd name="T39" fmla="*/ 389 h 503"/>
                <a:gd name="T40" fmla="*/ 369 w 867"/>
                <a:gd name="T41" fmla="*/ 340 h 503"/>
                <a:gd name="T42" fmla="*/ 302 w 867"/>
                <a:gd name="T43" fmla="*/ 258 h 503"/>
                <a:gd name="T44" fmla="*/ 236 w 867"/>
                <a:gd name="T45" fmla="*/ 178 h 503"/>
                <a:gd name="T46" fmla="*/ 217 w 867"/>
                <a:gd name="T47" fmla="*/ 191 h 503"/>
                <a:gd name="T48" fmla="*/ 256 w 867"/>
                <a:gd name="T49" fmla="*/ 241 h 503"/>
                <a:gd name="T50" fmla="*/ 289 w 867"/>
                <a:gd name="T51" fmla="*/ 295 h 503"/>
                <a:gd name="T52" fmla="*/ 304 w 867"/>
                <a:gd name="T53" fmla="*/ 321 h 503"/>
                <a:gd name="T54" fmla="*/ 320 w 867"/>
                <a:gd name="T55" fmla="*/ 348 h 503"/>
                <a:gd name="T56" fmla="*/ 301 w 867"/>
                <a:gd name="T57" fmla="*/ 369 h 503"/>
                <a:gd name="T58" fmla="*/ 234 w 867"/>
                <a:gd name="T59" fmla="*/ 343 h 503"/>
                <a:gd name="T60" fmla="*/ 170 w 867"/>
                <a:gd name="T61" fmla="*/ 296 h 503"/>
                <a:gd name="T62" fmla="*/ 111 w 867"/>
                <a:gd name="T63" fmla="*/ 239 h 503"/>
                <a:gd name="T64" fmla="*/ 50 w 867"/>
                <a:gd name="T65" fmla="*/ 178 h 503"/>
                <a:gd name="T66" fmla="*/ 0 w 867"/>
                <a:gd name="T67" fmla="*/ 104 h 503"/>
                <a:gd name="T68" fmla="*/ 92 w 867"/>
                <a:gd name="T69" fmla="*/ 115 h 503"/>
                <a:gd name="T70" fmla="*/ 185 w 867"/>
                <a:gd name="T71" fmla="*/ 129 h 503"/>
                <a:gd name="T72" fmla="*/ 279 w 867"/>
                <a:gd name="T73" fmla="*/ 138 h 503"/>
                <a:gd name="T74" fmla="*/ 371 w 867"/>
                <a:gd name="T75" fmla="*/ 136 h 503"/>
                <a:gd name="T76" fmla="*/ 462 w 867"/>
                <a:gd name="T77" fmla="*/ 116 h 503"/>
                <a:gd name="T78" fmla="*/ 515 w 867"/>
                <a:gd name="T79" fmla="*/ 96 h 503"/>
                <a:gd name="T80" fmla="*/ 550 w 867"/>
                <a:gd name="T81" fmla="*/ 81 h 503"/>
                <a:gd name="T82" fmla="*/ 584 w 867"/>
                <a:gd name="T83" fmla="*/ 60 h 503"/>
                <a:gd name="T84" fmla="*/ 624 w 867"/>
                <a:gd name="T85" fmla="*/ 51 h 503"/>
                <a:gd name="T86" fmla="*/ 688 w 867"/>
                <a:gd name="T87" fmla="*/ 130 h 503"/>
                <a:gd name="T88" fmla="*/ 745 w 867"/>
                <a:gd name="T89" fmla="*/ 213 h 503"/>
                <a:gd name="T90" fmla="*/ 795 w 867"/>
                <a:gd name="T91" fmla="*/ 299 h 503"/>
                <a:gd name="T92" fmla="*/ 840 w 867"/>
                <a:gd name="T93" fmla="*/ 390 h 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67" h="503">
                  <a:moveTo>
                    <a:pt x="867" y="453"/>
                  </a:moveTo>
                  <a:lnTo>
                    <a:pt x="864" y="468"/>
                  </a:lnTo>
                  <a:lnTo>
                    <a:pt x="858" y="479"/>
                  </a:lnTo>
                  <a:lnTo>
                    <a:pt x="849" y="487"/>
                  </a:lnTo>
                  <a:lnTo>
                    <a:pt x="839" y="493"/>
                  </a:lnTo>
                  <a:lnTo>
                    <a:pt x="829" y="497"/>
                  </a:lnTo>
                  <a:lnTo>
                    <a:pt x="818" y="499"/>
                  </a:lnTo>
                  <a:lnTo>
                    <a:pt x="807" y="502"/>
                  </a:lnTo>
                  <a:lnTo>
                    <a:pt x="797" y="503"/>
                  </a:lnTo>
                  <a:lnTo>
                    <a:pt x="763" y="490"/>
                  </a:lnTo>
                  <a:lnTo>
                    <a:pt x="731" y="477"/>
                  </a:lnTo>
                  <a:lnTo>
                    <a:pt x="701" y="460"/>
                  </a:lnTo>
                  <a:lnTo>
                    <a:pt x="673" y="442"/>
                  </a:lnTo>
                  <a:lnTo>
                    <a:pt x="645" y="422"/>
                  </a:lnTo>
                  <a:lnTo>
                    <a:pt x="620" y="402"/>
                  </a:lnTo>
                  <a:lnTo>
                    <a:pt x="595" y="379"/>
                  </a:lnTo>
                  <a:lnTo>
                    <a:pt x="570" y="355"/>
                  </a:lnTo>
                  <a:lnTo>
                    <a:pt x="546" y="331"/>
                  </a:lnTo>
                  <a:lnTo>
                    <a:pt x="523" y="306"/>
                  </a:lnTo>
                  <a:lnTo>
                    <a:pt x="498" y="281"/>
                  </a:lnTo>
                  <a:lnTo>
                    <a:pt x="474" y="256"/>
                  </a:lnTo>
                  <a:lnTo>
                    <a:pt x="449" y="230"/>
                  </a:lnTo>
                  <a:lnTo>
                    <a:pt x="424" y="204"/>
                  </a:lnTo>
                  <a:lnTo>
                    <a:pt x="397" y="179"/>
                  </a:lnTo>
                  <a:lnTo>
                    <a:pt x="370" y="154"/>
                  </a:lnTo>
                  <a:lnTo>
                    <a:pt x="364" y="165"/>
                  </a:lnTo>
                  <a:lnTo>
                    <a:pt x="370" y="175"/>
                  </a:lnTo>
                  <a:lnTo>
                    <a:pt x="379" y="185"/>
                  </a:lnTo>
                  <a:lnTo>
                    <a:pt x="381" y="196"/>
                  </a:lnTo>
                  <a:lnTo>
                    <a:pt x="395" y="214"/>
                  </a:lnTo>
                  <a:lnTo>
                    <a:pt x="409" y="231"/>
                  </a:lnTo>
                  <a:lnTo>
                    <a:pt x="422" y="249"/>
                  </a:lnTo>
                  <a:lnTo>
                    <a:pt x="437" y="266"/>
                  </a:lnTo>
                  <a:lnTo>
                    <a:pt x="451" y="283"/>
                  </a:lnTo>
                  <a:lnTo>
                    <a:pt x="465" y="298"/>
                  </a:lnTo>
                  <a:lnTo>
                    <a:pt x="480" y="314"/>
                  </a:lnTo>
                  <a:lnTo>
                    <a:pt x="494" y="330"/>
                  </a:lnTo>
                  <a:lnTo>
                    <a:pt x="509" y="345"/>
                  </a:lnTo>
                  <a:lnTo>
                    <a:pt x="524" y="360"/>
                  </a:lnTo>
                  <a:lnTo>
                    <a:pt x="539" y="375"/>
                  </a:lnTo>
                  <a:lnTo>
                    <a:pt x="555" y="392"/>
                  </a:lnTo>
                  <a:lnTo>
                    <a:pt x="571" y="407"/>
                  </a:lnTo>
                  <a:lnTo>
                    <a:pt x="588" y="422"/>
                  </a:lnTo>
                  <a:lnTo>
                    <a:pt x="605" y="438"/>
                  </a:lnTo>
                  <a:lnTo>
                    <a:pt x="623" y="453"/>
                  </a:lnTo>
                  <a:lnTo>
                    <a:pt x="623" y="498"/>
                  </a:lnTo>
                  <a:lnTo>
                    <a:pt x="605" y="497"/>
                  </a:lnTo>
                  <a:lnTo>
                    <a:pt x="588" y="494"/>
                  </a:lnTo>
                  <a:lnTo>
                    <a:pt x="571" y="490"/>
                  </a:lnTo>
                  <a:lnTo>
                    <a:pt x="555" y="484"/>
                  </a:lnTo>
                  <a:lnTo>
                    <a:pt x="540" y="478"/>
                  </a:lnTo>
                  <a:lnTo>
                    <a:pt x="526" y="472"/>
                  </a:lnTo>
                  <a:lnTo>
                    <a:pt x="513" y="463"/>
                  </a:lnTo>
                  <a:lnTo>
                    <a:pt x="499" y="454"/>
                  </a:lnTo>
                  <a:lnTo>
                    <a:pt x="485" y="444"/>
                  </a:lnTo>
                  <a:lnTo>
                    <a:pt x="473" y="434"/>
                  </a:lnTo>
                  <a:lnTo>
                    <a:pt x="459" y="423"/>
                  </a:lnTo>
                  <a:lnTo>
                    <a:pt x="446" y="412"/>
                  </a:lnTo>
                  <a:lnTo>
                    <a:pt x="432" y="400"/>
                  </a:lnTo>
                  <a:lnTo>
                    <a:pt x="420" y="389"/>
                  </a:lnTo>
                  <a:lnTo>
                    <a:pt x="406" y="378"/>
                  </a:lnTo>
                  <a:lnTo>
                    <a:pt x="392" y="366"/>
                  </a:lnTo>
                  <a:lnTo>
                    <a:pt x="369" y="340"/>
                  </a:lnTo>
                  <a:lnTo>
                    <a:pt x="346" y="313"/>
                  </a:lnTo>
                  <a:lnTo>
                    <a:pt x="324" y="285"/>
                  </a:lnTo>
                  <a:lnTo>
                    <a:pt x="302" y="258"/>
                  </a:lnTo>
                  <a:lnTo>
                    <a:pt x="281" y="230"/>
                  </a:lnTo>
                  <a:lnTo>
                    <a:pt x="259" y="203"/>
                  </a:lnTo>
                  <a:lnTo>
                    <a:pt x="236" y="178"/>
                  </a:lnTo>
                  <a:lnTo>
                    <a:pt x="212" y="154"/>
                  </a:lnTo>
                  <a:lnTo>
                    <a:pt x="211" y="174"/>
                  </a:lnTo>
                  <a:lnTo>
                    <a:pt x="217" y="191"/>
                  </a:lnTo>
                  <a:lnTo>
                    <a:pt x="229" y="209"/>
                  </a:lnTo>
                  <a:lnTo>
                    <a:pt x="241" y="225"/>
                  </a:lnTo>
                  <a:lnTo>
                    <a:pt x="256" y="241"/>
                  </a:lnTo>
                  <a:lnTo>
                    <a:pt x="270" y="259"/>
                  </a:lnTo>
                  <a:lnTo>
                    <a:pt x="281" y="276"/>
                  </a:lnTo>
                  <a:lnTo>
                    <a:pt x="289" y="295"/>
                  </a:lnTo>
                  <a:lnTo>
                    <a:pt x="292" y="304"/>
                  </a:lnTo>
                  <a:lnTo>
                    <a:pt x="297" y="313"/>
                  </a:lnTo>
                  <a:lnTo>
                    <a:pt x="304" y="321"/>
                  </a:lnTo>
                  <a:lnTo>
                    <a:pt x="309" y="330"/>
                  </a:lnTo>
                  <a:lnTo>
                    <a:pt x="315" y="339"/>
                  </a:lnTo>
                  <a:lnTo>
                    <a:pt x="320" y="348"/>
                  </a:lnTo>
                  <a:lnTo>
                    <a:pt x="325" y="356"/>
                  </a:lnTo>
                  <a:lnTo>
                    <a:pt x="327" y="366"/>
                  </a:lnTo>
                  <a:lnTo>
                    <a:pt x="301" y="369"/>
                  </a:lnTo>
                  <a:lnTo>
                    <a:pt x="276" y="365"/>
                  </a:lnTo>
                  <a:lnTo>
                    <a:pt x="254" y="356"/>
                  </a:lnTo>
                  <a:lnTo>
                    <a:pt x="234" y="343"/>
                  </a:lnTo>
                  <a:lnTo>
                    <a:pt x="212" y="328"/>
                  </a:lnTo>
                  <a:lnTo>
                    <a:pt x="191" y="311"/>
                  </a:lnTo>
                  <a:lnTo>
                    <a:pt x="170" y="296"/>
                  </a:lnTo>
                  <a:lnTo>
                    <a:pt x="146" y="285"/>
                  </a:lnTo>
                  <a:lnTo>
                    <a:pt x="130" y="261"/>
                  </a:lnTo>
                  <a:lnTo>
                    <a:pt x="111" y="239"/>
                  </a:lnTo>
                  <a:lnTo>
                    <a:pt x="91" y="218"/>
                  </a:lnTo>
                  <a:lnTo>
                    <a:pt x="70" y="198"/>
                  </a:lnTo>
                  <a:lnTo>
                    <a:pt x="50" y="178"/>
                  </a:lnTo>
                  <a:lnTo>
                    <a:pt x="31" y="155"/>
                  </a:lnTo>
                  <a:lnTo>
                    <a:pt x="13" y="131"/>
                  </a:lnTo>
                  <a:lnTo>
                    <a:pt x="0" y="104"/>
                  </a:lnTo>
                  <a:lnTo>
                    <a:pt x="30" y="106"/>
                  </a:lnTo>
                  <a:lnTo>
                    <a:pt x="61" y="110"/>
                  </a:lnTo>
                  <a:lnTo>
                    <a:pt x="92" y="115"/>
                  </a:lnTo>
                  <a:lnTo>
                    <a:pt x="122" y="120"/>
                  </a:lnTo>
                  <a:lnTo>
                    <a:pt x="154" y="124"/>
                  </a:lnTo>
                  <a:lnTo>
                    <a:pt x="185" y="129"/>
                  </a:lnTo>
                  <a:lnTo>
                    <a:pt x="216" y="133"/>
                  </a:lnTo>
                  <a:lnTo>
                    <a:pt x="247" y="135"/>
                  </a:lnTo>
                  <a:lnTo>
                    <a:pt x="279" y="138"/>
                  </a:lnTo>
                  <a:lnTo>
                    <a:pt x="310" y="139"/>
                  </a:lnTo>
                  <a:lnTo>
                    <a:pt x="341" y="138"/>
                  </a:lnTo>
                  <a:lnTo>
                    <a:pt x="371" y="136"/>
                  </a:lnTo>
                  <a:lnTo>
                    <a:pt x="402" y="131"/>
                  </a:lnTo>
                  <a:lnTo>
                    <a:pt x="432" y="125"/>
                  </a:lnTo>
                  <a:lnTo>
                    <a:pt x="462" y="116"/>
                  </a:lnTo>
                  <a:lnTo>
                    <a:pt x="491" y="104"/>
                  </a:lnTo>
                  <a:lnTo>
                    <a:pt x="504" y="100"/>
                  </a:lnTo>
                  <a:lnTo>
                    <a:pt x="515" y="96"/>
                  </a:lnTo>
                  <a:lnTo>
                    <a:pt x="528" y="91"/>
                  </a:lnTo>
                  <a:lnTo>
                    <a:pt x="539" y="86"/>
                  </a:lnTo>
                  <a:lnTo>
                    <a:pt x="550" y="81"/>
                  </a:lnTo>
                  <a:lnTo>
                    <a:pt x="561" y="75"/>
                  </a:lnTo>
                  <a:lnTo>
                    <a:pt x="573" y="67"/>
                  </a:lnTo>
                  <a:lnTo>
                    <a:pt x="584" y="60"/>
                  </a:lnTo>
                  <a:lnTo>
                    <a:pt x="578" y="0"/>
                  </a:lnTo>
                  <a:lnTo>
                    <a:pt x="601" y="25"/>
                  </a:lnTo>
                  <a:lnTo>
                    <a:pt x="624" y="51"/>
                  </a:lnTo>
                  <a:lnTo>
                    <a:pt x="646" y="77"/>
                  </a:lnTo>
                  <a:lnTo>
                    <a:pt x="668" y="104"/>
                  </a:lnTo>
                  <a:lnTo>
                    <a:pt x="688" y="130"/>
                  </a:lnTo>
                  <a:lnTo>
                    <a:pt x="708" y="158"/>
                  </a:lnTo>
                  <a:lnTo>
                    <a:pt x="726" y="185"/>
                  </a:lnTo>
                  <a:lnTo>
                    <a:pt x="745" y="213"/>
                  </a:lnTo>
                  <a:lnTo>
                    <a:pt x="763" y="241"/>
                  </a:lnTo>
                  <a:lnTo>
                    <a:pt x="779" y="270"/>
                  </a:lnTo>
                  <a:lnTo>
                    <a:pt x="795" y="299"/>
                  </a:lnTo>
                  <a:lnTo>
                    <a:pt x="810" y="329"/>
                  </a:lnTo>
                  <a:lnTo>
                    <a:pt x="825" y="359"/>
                  </a:lnTo>
                  <a:lnTo>
                    <a:pt x="840" y="390"/>
                  </a:lnTo>
                  <a:lnTo>
                    <a:pt x="854" y="422"/>
                  </a:lnTo>
                  <a:lnTo>
                    <a:pt x="867" y="453"/>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6691" y="2643"/>
              <a:ext cx="168" cy="157"/>
            </a:xfrm>
            <a:custGeom>
              <a:avLst/>
              <a:gdLst>
                <a:gd name="T0" fmla="*/ 500 w 503"/>
                <a:gd name="T1" fmla="*/ 371 h 469"/>
                <a:gd name="T2" fmla="*/ 502 w 503"/>
                <a:gd name="T3" fmla="*/ 407 h 469"/>
                <a:gd name="T4" fmla="*/ 490 w 503"/>
                <a:gd name="T5" fmla="*/ 440 h 469"/>
                <a:gd name="T6" fmla="*/ 465 w 503"/>
                <a:gd name="T7" fmla="*/ 464 h 469"/>
                <a:gd name="T8" fmla="*/ 414 w 503"/>
                <a:gd name="T9" fmla="*/ 469 h 469"/>
                <a:gd name="T10" fmla="*/ 353 w 503"/>
                <a:gd name="T11" fmla="*/ 421 h 469"/>
                <a:gd name="T12" fmla="*/ 296 w 503"/>
                <a:gd name="T13" fmla="*/ 371 h 469"/>
                <a:gd name="T14" fmla="*/ 244 w 503"/>
                <a:gd name="T15" fmla="*/ 320 h 469"/>
                <a:gd name="T16" fmla="*/ 194 w 503"/>
                <a:gd name="T17" fmla="*/ 266 h 469"/>
                <a:gd name="T18" fmla="*/ 145 w 503"/>
                <a:gd name="T19" fmla="*/ 212 h 469"/>
                <a:gd name="T20" fmla="*/ 96 w 503"/>
                <a:gd name="T21" fmla="*/ 157 h 469"/>
                <a:gd name="T22" fmla="*/ 49 w 503"/>
                <a:gd name="T23" fmla="*/ 102 h 469"/>
                <a:gd name="T24" fmla="*/ 0 w 503"/>
                <a:gd name="T25" fmla="*/ 48 h 469"/>
                <a:gd name="T26" fmla="*/ 17 w 503"/>
                <a:gd name="T27" fmla="*/ 40 h 469"/>
                <a:gd name="T28" fmla="*/ 54 w 503"/>
                <a:gd name="T29" fmla="*/ 57 h 469"/>
                <a:gd name="T30" fmla="*/ 90 w 503"/>
                <a:gd name="T31" fmla="*/ 77 h 469"/>
                <a:gd name="T32" fmla="*/ 126 w 503"/>
                <a:gd name="T33" fmla="*/ 100 h 469"/>
                <a:gd name="T34" fmla="*/ 161 w 503"/>
                <a:gd name="T35" fmla="*/ 123 h 469"/>
                <a:gd name="T36" fmla="*/ 195 w 503"/>
                <a:gd name="T37" fmla="*/ 150 h 469"/>
                <a:gd name="T38" fmla="*/ 228 w 503"/>
                <a:gd name="T39" fmla="*/ 176 h 469"/>
                <a:gd name="T40" fmla="*/ 258 w 503"/>
                <a:gd name="T41" fmla="*/ 205 h 469"/>
                <a:gd name="T42" fmla="*/ 298 w 503"/>
                <a:gd name="T43" fmla="*/ 242 h 469"/>
                <a:gd name="T44" fmla="*/ 346 w 503"/>
                <a:gd name="T45" fmla="*/ 295 h 469"/>
                <a:gd name="T46" fmla="*/ 394 w 503"/>
                <a:gd name="T47" fmla="*/ 351 h 469"/>
                <a:gd name="T48" fmla="*/ 440 w 503"/>
                <a:gd name="T49" fmla="*/ 402 h 469"/>
                <a:gd name="T50" fmla="*/ 464 w 503"/>
                <a:gd name="T51" fmla="*/ 414 h 469"/>
                <a:gd name="T52" fmla="*/ 453 w 503"/>
                <a:gd name="T53" fmla="*/ 391 h 469"/>
                <a:gd name="T54" fmla="*/ 434 w 503"/>
                <a:gd name="T55" fmla="*/ 369 h 469"/>
                <a:gd name="T56" fmla="*/ 415 w 503"/>
                <a:gd name="T57" fmla="*/ 345 h 469"/>
                <a:gd name="T58" fmla="*/ 203 w 503"/>
                <a:gd name="T59" fmla="*/ 93 h 469"/>
                <a:gd name="T60" fmla="*/ 218 w 503"/>
                <a:gd name="T61" fmla="*/ 76 h 469"/>
                <a:gd name="T62" fmla="*/ 229 w 503"/>
                <a:gd name="T63" fmla="*/ 55 h 469"/>
                <a:gd name="T64" fmla="*/ 235 w 503"/>
                <a:gd name="T65" fmla="*/ 21 h 469"/>
                <a:gd name="T66" fmla="*/ 275 w 503"/>
                <a:gd name="T67" fmla="*/ 63 h 469"/>
                <a:gd name="T68" fmla="*/ 311 w 503"/>
                <a:gd name="T69" fmla="*/ 108 h 469"/>
                <a:gd name="T70" fmla="*/ 345 w 503"/>
                <a:gd name="T71" fmla="*/ 152 h 469"/>
                <a:gd name="T72" fmla="*/ 378 w 503"/>
                <a:gd name="T73" fmla="*/ 197 h 469"/>
                <a:gd name="T74" fmla="*/ 410 w 503"/>
                <a:gd name="T75" fmla="*/ 244 h 469"/>
                <a:gd name="T76" fmla="*/ 443 w 503"/>
                <a:gd name="T77" fmla="*/ 287 h 469"/>
                <a:gd name="T78" fmla="*/ 478 w 503"/>
                <a:gd name="T79" fmla="*/ 332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03" h="469">
                  <a:moveTo>
                    <a:pt x="497" y="354"/>
                  </a:moveTo>
                  <a:lnTo>
                    <a:pt x="500" y="371"/>
                  </a:lnTo>
                  <a:lnTo>
                    <a:pt x="503" y="389"/>
                  </a:lnTo>
                  <a:lnTo>
                    <a:pt x="502" y="407"/>
                  </a:lnTo>
                  <a:lnTo>
                    <a:pt x="498" y="425"/>
                  </a:lnTo>
                  <a:lnTo>
                    <a:pt x="490" y="440"/>
                  </a:lnTo>
                  <a:lnTo>
                    <a:pt x="480" y="454"/>
                  </a:lnTo>
                  <a:lnTo>
                    <a:pt x="465" y="464"/>
                  </a:lnTo>
                  <a:lnTo>
                    <a:pt x="448" y="469"/>
                  </a:lnTo>
                  <a:lnTo>
                    <a:pt x="414" y="469"/>
                  </a:lnTo>
                  <a:lnTo>
                    <a:pt x="383" y="445"/>
                  </a:lnTo>
                  <a:lnTo>
                    <a:pt x="353" y="421"/>
                  </a:lnTo>
                  <a:lnTo>
                    <a:pt x="324" y="396"/>
                  </a:lnTo>
                  <a:lnTo>
                    <a:pt x="296" y="371"/>
                  </a:lnTo>
                  <a:lnTo>
                    <a:pt x="270" y="346"/>
                  </a:lnTo>
                  <a:lnTo>
                    <a:pt x="244" y="320"/>
                  </a:lnTo>
                  <a:lnTo>
                    <a:pt x="219" y="292"/>
                  </a:lnTo>
                  <a:lnTo>
                    <a:pt x="194" y="266"/>
                  </a:lnTo>
                  <a:lnTo>
                    <a:pt x="169" y="239"/>
                  </a:lnTo>
                  <a:lnTo>
                    <a:pt x="145" y="212"/>
                  </a:lnTo>
                  <a:lnTo>
                    <a:pt x="121" y="185"/>
                  </a:lnTo>
                  <a:lnTo>
                    <a:pt x="96" y="157"/>
                  </a:lnTo>
                  <a:lnTo>
                    <a:pt x="72" y="130"/>
                  </a:lnTo>
                  <a:lnTo>
                    <a:pt x="49" y="102"/>
                  </a:lnTo>
                  <a:lnTo>
                    <a:pt x="25" y="75"/>
                  </a:lnTo>
                  <a:lnTo>
                    <a:pt x="0" y="48"/>
                  </a:lnTo>
                  <a:lnTo>
                    <a:pt x="0" y="32"/>
                  </a:lnTo>
                  <a:lnTo>
                    <a:pt x="17" y="40"/>
                  </a:lnTo>
                  <a:lnTo>
                    <a:pt x="36" y="48"/>
                  </a:lnTo>
                  <a:lnTo>
                    <a:pt x="54" y="57"/>
                  </a:lnTo>
                  <a:lnTo>
                    <a:pt x="72" y="67"/>
                  </a:lnTo>
                  <a:lnTo>
                    <a:pt x="90" y="77"/>
                  </a:lnTo>
                  <a:lnTo>
                    <a:pt x="108" y="88"/>
                  </a:lnTo>
                  <a:lnTo>
                    <a:pt x="126" y="100"/>
                  </a:lnTo>
                  <a:lnTo>
                    <a:pt x="144" y="111"/>
                  </a:lnTo>
                  <a:lnTo>
                    <a:pt x="161" y="123"/>
                  </a:lnTo>
                  <a:lnTo>
                    <a:pt x="178" y="136"/>
                  </a:lnTo>
                  <a:lnTo>
                    <a:pt x="195" y="150"/>
                  </a:lnTo>
                  <a:lnTo>
                    <a:pt x="211" y="162"/>
                  </a:lnTo>
                  <a:lnTo>
                    <a:pt x="228" y="176"/>
                  </a:lnTo>
                  <a:lnTo>
                    <a:pt x="243" y="190"/>
                  </a:lnTo>
                  <a:lnTo>
                    <a:pt x="258" y="205"/>
                  </a:lnTo>
                  <a:lnTo>
                    <a:pt x="273" y="219"/>
                  </a:lnTo>
                  <a:lnTo>
                    <a:pt x="298" y="242"/>
                  </a:lnTo>
                  <a:lnTo>
                    <a:pt x="323" y="269"/>
                  </a:lnTo>
                  <a:lnTo>
                    <a:pt x="346" y="295"/>
                  </a:lnTo>
                  <a:lnTo>
                    <a:pt x="370" y="324"/>
                  </a:lnTo>
                  <a:lnTo>
                    <a:pt x="394" y="351"/>
                  </a:lnTo>
                  <a:lnTo>
                    <a:pt x="418" y="377"/>
                  </a:lnTo>
                  <a:lnTo>
                    <a:pt x="440" y="402"/>
                  </a:lnTo>
                  <a:lnTo>
                    <a:pt x="464" y="425"/>
                  </a:lnTo>
                  <a:lnTo>
                    <a:pt x="464" y="414"/>
                  </a:lnTo>
                  <a:lnTo>
                    <a:pt x="460" y="402"/>
                  </a:lnTo>
                  <a:lnTo>
                    <a:pt x="453" y="391"/>
                  </a:lnTo>
                  <a:lnTo>
                    <a:pt x="444" y="380"/>
                  </a:lnTo>
                  <a:lnTo>
                    <a:pt x="434" y="369"/>
                  </a:lnTo>
                  <a:lnTo>
                    <a:pt x="424" y="356"/>
                  </a:lnTo>
                  <a:lnTo>
                    <a:pt x="415" y="345"/>
                  </a:lnTo>
                  <a:lnTo>
                    <a:pt x="409" y="332"/>
                  </a:lnTo>
                  <a:lnTo>
                    <a:pt x="203" y="93"/>
                  </a:lnTo>
                  <a:lnTo>
                    <a:pt x="209" y="85"/>
                  </a:lnTo>
                  <a:lnTo>
                    <a:pt x="218" y="76"/>
                  </a:lnTo>
                  <a:lnTo>
                    <a:pt x="225" y="66"/>
                  </a:lnTo>
                  <a:lnTo>
                    <a:pt x="229" y="55"/>
                  </a:lnTo>
                  <a:lnTo>
                    <a:pt x="213" y="0"/>
                  </a:lnTo>
                  <a:lnTo>
                    <a:pt x="235" y="21"/>
                  </a:lnTo>
                  <a:lnTo>
                    <a:pt x="255" y="42"/>
                  </a:lnTo>
                  <a:lnTo>
                    <a:pt x="275" y="63"/>
                  </a:lnTo>
                  <a:lnTo>
                    <a:pt x="294" y="86"/>
                  </a:lnTo>
                  <a:lnTo>
                    <a:pt x="311" y="108"/>
                  </a:lnTo>
                  <a:lnTo>
                    <a:pt x="329" y="130"/>
                  </a:lnTo>
                  <a:lnTo>
                    <a:pt x="345" y="152"/>
                  </a:lnTo>
                  <a:lnTo>
                    <a:pt x="363" y="175"/>
                  </a:lnTo>
                  <a:lnTo>
                    <a:pt x="378" y="197"/>
                  </a:lnTo>
                  <a:lnTo>
                    <a:pt x="394" y="220"/>
                  </a:lnTo>
                  <a:lnTo>
                    <a:pt x="410" y="244"/>
                  </a:lnTo>
                  <a:lnTo>
                    <a:pt x="427" y="265"/>
                  </a:lnTo>
                  <a:lnTo>
                    <a:pt x="443" y="287"/>
                  </a:lnTo>
                  <a:lnTo>
                    <a:pt x="460" y="310"/>
                  </a:lnTo>
                  <a:lnTo>
                    <a:pt x="478" y="332"/>
                  </a:lnTo>
                  <a:lnTo>
                    <a:pt x="497" y="354"/>
                  </a:lnTo>
                  <a:close/>
                </a:path>
              </a:pathLst>
            </a:custGeom>
            <a:solidFill>
              <a:srgbClr val="C9D1B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6642" y="2665"/>
              <a:ext cx="84" cy="59"/>
            </a:xfrm>
            <a:custGeom>
              <a:avLst/>
              <a:gdLst>
                <a:gd name="T0" fmla="*/ 137 w 252"/>
                <a:gd name="T1" fmla="*/ 32 h 176"/>
                <a:gd name="T2" fmla="*/ 252 w 252"/>
                <a:gd name="T3" fmla="*/ 154 h 176"/>
                <a:gd name="T4" fmla="*/ 248 w 252"/>
                <a:gd name="T5" fmla="*/ 165 h 176"/>
                <a:gd name="T6" fmla="*/ 241 w 252"/>
                <a:gd name="T7" fmla="*/ 172 h 176"/>
                <a:gd name="T8" fmla="*/ 232 w 252"/>
                <a:gd name="T9" fmla="*/ 175 h 176"/>
                <a:gd name="T10" fmla="*/ 222 w 252"/>
                <a:gd name="T11" fmla="*/ 176 h 176"/>
                <a:gd name="T12" fmla="*/ 209 w 252"/>
                <a:gd name="T13" fmla="*/ 175 h 176"/>
                <a:gd name="T14" fmla="*/ 198 w 252"/>
                <a:gd name="T15" fmla="*/ 174 h 176"/>
                <a:gd name="T16" fmla="*/ 185 w 252"/>
                <a:gd name="T17" fmla="*/ 174 h 176"/>
                <a:gd name="T18" fmla="*/ 175 w 252"/>
                <a:gd name="T19" fmla="*/ 175 h 176"/>
                <a:gd name="T20" fmla="*/ 0 w 252"/>
                <a:gd name="T21" fmla="*/ 0 h 176"/>
                <a:gd name="T22" fmla="*/ 17 w 252"/>
                <a:gd name="T23" fmla="*/ 6 h 176"/>
                <a:gd name="T24" fmla="*/ 33 w 252"/>
                <a:gd name="T25" fmla="*/ 15 h 176"/>
                <a:gd name="T26" fmla="*/ 49 w 252"/>
                <a:gd name="T27" fmla="*/ 25 h 176"/>
                <a:gd name="T28" fmla="*/ 67 w 252"/>
                <a:gd name="T29" fmla="*/ 35 h 176"/>
                <a:gd name="T30" fmla="*/ 83 w 252"/>
                <a:gd name="T31" fmla="*/ 42 h 176"/>
                <a:gd name="T32" fmla="*/ 100 w 252"/>
                <a:gd name="T33" fmla="*/ 45 h 176"/>
                <a:gd name="T34" fmla="*/ 118 w 252"/>
                <a:gd name="T35" fmla="*/ 42 h 176"/>
                <a:gd name="T36" fmla="*/ 137 w 252"/>
                <a:gd name="T37" fmla="*/ 32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176">
                  <a:moveTo>
                    <a:pt x="137" y="32"/>
                  </a:moveTo>
                  <a:lnTo>
                    <a:pt x="252" y="154"/>
                  </a:lnTo>
                  <a:lnTo>
                    <a:pt x="248" y="165"/>
                  </a:lnTo>
                  <a:lnTo>
                    <a:pt x="241" y="172"/>
                  </a:lnTo>
                  <a:lnTo>
                    <a:pt x="232" y="175"/>
                  </a:lnTo>
                  <a:lnTo>
                    <a:pt x="222" y="176"/>
                  </a:lnTo>
                  <a:lnTo>
                    <a:pt x="209" y="175"/>
                  </a:lnTo>
                  <a:lnTo>
                    <a:pt x="198" y="174"/>
                  </a:lnTo>
                  <a:lnTo>
                    <a:pt x="185" y="174"/>
                  </a:lnTo>
                  <a:lnTo>
                    <a:pt x="175" y="175"/>
                  </a:lnTo>
                  <a:lnTo>
                    <a:pt x="0" y="0"/>
                  </a:lnTo>
                  <a:lnTo>
                    <a:pt x="17" y="6"/>
                  </a:lnTo>
                  <a:lnTo>
                    <a:pt x="33" y="15"/>
                  </a:lnTo>
                  <a:lnTo>
                    <a:pt x="49" y="25"/>
                  </a:lnTo>
                  <a:lnTo>
                    <a:pt x="67" y="35"/>
                  </a:lnTo>
                  <a:lnTo>
                    <a:pt x="83" y="42"/>
                  </a:lnTo>
                  <a:lnTo>
                    <a:pt x="100" y="45"/>
                  </a:lnTo>
                  <a:lnTo>
                    <a:pt x="118" y="42"/>
                  </a:lnTo>
                  <a:lnTo>
                    <a:pt x="137" y="32"/>
                  </a:lnTo>
                  <a:close/>
                </a:path>
              </a:pathLst>
            </a:custGeom>
            <a:solidFill>
              <a:srgbClr val="C9D1B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6249" y="2750"/>
              <a:ext cx="119" cy="130"/>
            </a:xfrm>
            <a:custGeom>
              <a:avLst/>
              <a:gdLst>
                <a:gd name="T0" fmla="*/ 278 w 355"/>
                <a:gd name="T1" fmla="*/ 237 h 388"/>
                <a:gd name="T2" fmla="*/ 290 w 355"/>
                <a:gd name="T3" fmla="*/ 265 h 388"/>
                <a:gd name="T4" fmla="*/ 314 w 355"/>
                <a:gd name="T5" fmla="*/ 288 h 388"/>
                <a:gd name="T6" fmla="*/ 341 w 355"/>
                <a:gd name="T7" fmla="*/ 305 h 388"/>
                <a:gd name="T8" fmla="*/ 340 w 355"/>
                <a:gd name="T9" fmla="*/ 310 h 388"/>
                <a:gd name="T10" fmla="*/ 309 w 355"/>
                <a:gd name="T11" fmla="*/ 308 h 388"/>
                <a:gd name="T12" fmla="*/ 276 w 355"/>
                <a:gd name="T13" fmla="*/ 305 h 388"/>
                <a:gd name="T14" fmla="*/ 243 w 355"/>
                <a:gd name="T15" fmla="*/ 304 h 388"/>
                <a:gd name="T16" fmla="*/ 209 w 355"/>
                <a:gd name="T17" fmla="*/ 307 h 388"/>
                <a:gd name="T18" fmla="*/ 175 w 355"/>
                <a:gd name="T19" fmla="*/ 313 h 388"/>
                <a:gd name="T20" fmla="*/ 144 w 355"/>
                <a:gd name="T21" fmla="*/ 325 h 388"/>
                <a:gd name="T22" fmla="*/ 113 w 355"/>
                <a:gd name="T23" fmla="*/ 343 h 388"/>
                <a:gd name="T24" fmla="*/ 85 w 355"/>
                <a:gd name="T25" fmla="*/ 357 h 388"/>
                <a:gd name="T26" fmla="*/ 60 w 355"/>
                <a:gd name="T27" fmla="*/ 364 h 388"/>
                <a:gd name="T28" fmla="*/ 36 w 355"/>
                <a:gd name="T29" fmla="*/ 375 h 388"/>
                <a:gd name="T30" fmla="*/ 12 w 355"/>
                <a:gd name="T31" fmla="*/ 385 h 388"/>
                <a:gd name="T32" fmla="*/ 16 w 355"/>
                <a:gd name="T33" fmla="*/ 373 h 388"/>
                <a:gd name="T34" fmla="*/ 49 w 355"/>
                <a:gd name="T35" fmla="*/ 347 h 388"/>
                <a:gd name="T36" fmla="*/ 82 w 355"/>
                <a:gd name="T37" fmla="*/ 324 h 388"/>
                <a:gd name="T38" fmla="*/ 121 w 355"/>
                <a:gd name="T39" fmla="*/ 307 h 388"/>
                <a:gd name="T40" fmla="*/ 141 w 355"/>
                <a:gd name="T41" fmla="*/ 262 h 388"/>
                <a:gd name="T42" fmla="*/ 110 w 355"/>
                <a:gd name="T43" fmla="*/ 257 h 388"/>
                <a:gd name="T44" fmla="*/ 79 w 355"/>
                <a:gd name="T45" fmla="*/ 259 h 388"/>
                <a:gd name="T46" fmla="*/ 47 w 355"/>
                <a:gd name="T47" fmla="*/ 264 h 388"/>
                <a:gd name="T48" fmla="*/ 16 w 355"/>
                <a:gd name="T49" fmla="*/ 268 h 388"/>
                <a:gd name="T50" fmla="*/ 47 w 355"/>
                <a:gd name="T51" fmla="*/ 257 h 388"/>
                <a:gd name="T52" fmla="*/ 81 w 355"/>
                <a:gd name="T53" fmla="*/ 248 h 388"/>
                <a:gd name="T54" fmla="*/ 115 w 355"/>
                <a:gd name="T55" fmla="*/ 248 h 388"/>
                <a:gd name="T56" fmla="*/ 148 w 355"/>
                <a:gd name="T57" fmla="*/ 258 h 388"/>
                <a:gd name="T58" fmla="*/ 179 w 355"/>
                <a:gd name="T59" fmla="*/ 252 h 388"/>
                <a:gd name="T60" fmla="*/ 209 w 355"/>
                <a:gd name="T61" fmla="*/ 239 h 388"/>
                <a:gd name="T62" fmla="*/ 234 w 355"/>
                <a:gd name="T63" fmla="*/ 219 h 388"/>
                <a:gd name="T64" fmla="*/ 251 w 355"/>
                <a:gd name="T65" fmla="*/ 192 h 388"/>
                <a:gd name="T66" fmla="*/ 268 w 355"/>
                <a:gd name="T67" fmla="*/ 140 h 388"/>
                <a:gd name="T68" fmla="*/ 289 w 355"/>
                <a:gd name="T69" fmla="*/ 91 h 388"/>
                <a:gd name="T70" fmla="*/ 314 w 355"/>
                <a:gd name="T71" fmla="*/ 45 h 388"/>
                <a:gd name="T72" fmla="*/ 338 w 355"/>
                <a:gd name="T73" fmla="*/ 0 h 388"/>
                <a:gd name="T74" fmla="*/ 323 w 355"/>
                <a:gd name="T75" fmla="*/ 60 h 388"/>
                <a:gd name="T76" fmla="*/ 320 w 355"/>
                <a:gd name="T77" fmla="*/ 115 h 388"/>
                <a:gd name="T78" fmla="*/ 311 w 355"/>
                <a:gd name="T79" fmla="*/ 167 h 388"/>
                <a:gd name="T80" fmla="*/ 278 w 355"/>
                <a:gd name="T81" fmla="*/ 219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55" h="388">
                  <a:moveTo>
                    <a:pt x="278" y="219"/>
                  </a:moveTo>
                  <a:lnTo>
                    <a:pt x="278" y="237"/>
                  </a:lnTo>
                  <a:lnTo>
                    <a:pt x="283" y="252"/>
                  </a:lnTo>
                  <a:lnTo>
                    <a:pt x="290" y="265"/>
                  </a:lnTo>
                  <a:lnTo>
                    <a:pt x="301" y="278"/>
                  </a:lnTo>
                  <a:lnTo>
                    <a:pt x="314" y="288"/>
                  </a:lnTo>
                  <a:lnTo>
                    <a:pt x="328" y="297"/>
                  </a:lnTo>
                  <a:lnTo>
                    <a:pt x="341" y="305"/>
                  </a:lnTo>
                  <a:lnTo>
                    <a:pt x="355" y="312"/>
                  </a:lnTo>
                  <a:lnTo>
                    <a:pt x="340" y="310"/>
                  </a:lnTo>
                  <a:lnTo>
                    <a:pt x="325" y="309"/>
                  </a:lnTo>
                  <a:lnTo>
                    <a:pt x="309" y="308"/>
                  </a:lnTo>
                  <a:lnTo>
                    <a:pt x="294" y="307"/>
                  </a:lnTo>
                  <a:lnTo>
                    <a:pt x="276" y="305"/>
                  </a:lnTo>
                  <a:lnTo>
                    <a:pt x="260" y="305"/>
                  </a:lnTo>
                  <a:lnTo>
                    <a:pt x="243" y="304"/>
                  </a:lnTo>
                  <a:lnTo>
                    <a:pt x="226" y="305"/>
                  </a:lnTo>
                  <a:lnTo>
                    <a:pt x="209" y="307"/>
                  </a:lnTo>
                  <a:lnTo>
                    <a:pt x="193" y="309"/>
                  </a:lnTo>
                  <a:lnTo>
                    <a:pt x="175" y="313"/>
                  </a:lnTo>
                  <a:lnTo>
                    <a:pt x="159" y="318"/>
                  </a:lnTo>
                  <a:lnTo>
                    <a:pt x="144" y="325"/>
                  </a:lnTo>
                  <a:lnTo>
                    <a:pt x="128" y="333"/>
                  </a:lnTo>
                  <a:lnTo>
                    <a:pt x="113" y="343"/>
                  </a:lnTo>
                  <a:lnTo>
                    <a:pt x="99" y="355"/>
                  </a:lnTo>
                  <a:lnTo>
                    <a:pt x="85" y="357"/>
                  </a:lnTo>
                  <a:lnTo>
                    <a:pt x="72" y="359"/>
                  </a:lnTo>
                  <a:lnTo>
                    <a:pt x="60" y="364"/>
                  </a:lnTo>
                  <a:lnTo>
                    <a:pt x="47" y="369"/>
                  </a:lnTo>
                  <a:lnTo>
                    <a:pt x="36" y="375"/>
                  </a:lnTo>
                  <a:lnTo>
                    <a:pt x="25" y="380"/>
                  </a:lnTo>
                  <a:lnTo>
                    <a:pt x="12" y="385"/>
                  </a:lnTo>
                  <a:lnTo>
                    <a:pt x="0" y="388"/>
                  </a:lnTo>
                  <a:lnTo>
                    <a:pt x="16" y="373"/>
                  </a:lnTo>
                  <a:lnTo>
                    <a:pt x="32" y="359"/>
                  </a:lnTo>
                  <a:lnTo>
                    <a:pt x="49" y="347"/>
                  </a:lnTo>
                  <a:lnTo>
                    <a:pt x="65" y="334"/>
                  </a:lnTo>
                  <a:lnTo>
                    <a:pt x="82" y="324"/>
                  </a:lnTo>
                  <a:lnTo>
                    <a:pt x="101" y="315"/>
                  </a:lnTo>
                  <a:lnTo>
                    <a:pt x="121" y="307"/>
                  </a:lnTo>
                  <a:lnTo>
                    <a:pt x="141" y="300"/>
                  </a:lnTo>
                  <a:lnTo>
                    <a:pt x="141" y="262"/>
                  </a:lnTo>
                  <a:lnTo>
                    <a:pt x="126" y="258"/>
                  </a:lnTo>
                  <a:lnTo>
                    <a:pt x="110" y="257"/>
                  </a:lnTo>
                  <a:lnTo>
                    <a:pt x="95" y="257"/>
                  </a:lnTo>
                  <a:lnTo>
                    <a:pt x="79" y="259"/>
                  </a:lnTo>
                  <a:lnTo>
                    <a:pt x="64" y="262"/>
                  </a:lnTo>
                  <a:lnTo>
                    <a:pt x="47" y="264"/>
                  </a:lnTo>
                  <a:lnTo>
                    <a:pt x="32" y="267"/>
                  </a:lnTo>
                  <a:lnTo>
                    <a:pt x="16" y="268"/>
                  </a:lnTo>
                  <a:lnTo>
                    <a:pt x="31" y="262"/>
                  </a:lnTo>
                  <a:lnTo>
                    <a:pt x="47" y="257"/>
                  </a:lnTo>
                  <a:lnTo>
                    <a:pt x="64" y="252"/>
                  </a:lnTo>
                  <a:lnTo>
                    <a:pt x="81" y="248"/>
                  </a:lnTo>
                  <a:lnTo>
                    <a:pt x="98" y="247"/>
                  </a:lnTo>
                  <a:lnTo>
                    <a:pt x="115" y="248"/>
                  </a:lnTo>
                  <a:lnTo>
                    <a:pt x="131" y="250"/>
                  </a:lnTo>
                  <a:lnTo>
                    <a:pt x="148" y="258"/>
                  </a:lnTo>
                  <a:lnTo>
                    <a:pt x="164" y="255"/>
                  </a:lnTo>
                  <a:lnTo>
                    <a:pt x="179" y="252"/>
                  </a:lnTo>
                  <a:lnTo>
                    <a:pt x="195" y="247"/>
                  </a:lnTo>
                  <a:lnTo>
                    <a:pt x="209" y="239"/>
                  </a:lnTo>
                  <a:lnTo>
                    <a:pt x="223" y="230"/>
                  </a:lnTo>
                  <a:lnTo>
                    <a:pt x="234" y="219"/>
                  </a:lnTo>
                  <a:lnTo>
                    <a:pt x="244" y="207"/>
                  </a:lnTo>
                  <a:lnTo>
                    <a:pt x="251" y="192"/>
                  </a:lnTo>
                  <a:lnTo>
                    <a:pt x="259" y="167"/>
                  </a:lnTo>
                  <a:lnTo>
                    <a:pt x="268" y="140"/>
                  </a:lnTo>
                  <a:lnTo>
                    <a:pt x="278" y="116"/>
                  </a:lnTo>
                  <a:lnTo>
                    <a:pt x="289" y="91"/>
                  </a:lnTo>
                  <a:lnTo>
                    <a:pt x="301" y="68"/>
                  </a:lnTo>
                  <a:lnTo>
                    <a:pt x="314" y="45"/>
                  </a:lnTo>
                  <a:lnTo>
                    <a:pt x="325" y="23"/>
                  </a:lnTo>
                  <a:lnTo>
                    <a:pt x="338" y="0"/>
                  </a:lnTo>
                  <a:lnTo>
                    <a:pt x="328" y="31"/>
                  </a:lnTo>
                  <a:lnTo>
                    <a:pt x="323" y="60"/>
                  </a:lnTo>
                  <a:lnTo>
                    <a:pt x="321" y="88"/>
                  </a:lnTo>
                  <a:lnTo>
                    <a:pt x="320" y="115"/>
                  </a:lnTo>
                  <a:lnTo>
                    <a:pt x="318" y="141"/>
                  </a:lnTo>
                  <a:lnTo>
                    <a:pt x="311" y="167"/>
                  </a:lnTo>
                  <a:lnTo>
                    <a:pt x="299" y="193"/>
                  </a:lnTo>
                  <a:lnTo>
                    <a:pt x="278" y="219"/>
                  </a:lnTo>
                  <a:close/>
                </a:path>
              </a:pathLst>
            </a:custGeom>
            <a:solidFill>
              <a:srgbClr val="E5A56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893599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Scheduling all intervals</a:t>
            </a:r>
          </a:p>
        </p:txBody>
      </p:sp>
      <p:sp>
        <p:nvSpPr>
          <p:cNvPr id="3" name="Content Placeholder 2"/>
          <p:cNvSpPr>
            <a:spLocks noGrp="1"/>
          </p:cNvSpPr>
          <p:nvPr>
            <p:ph idx="1"/>
          </p:nvPr>
        </p:nvSpPr>
        <p:spPr/>
        <p:txBody>
          <a:bodyPr/>
          <a:lstStyle/>
          <a:p>
            <a:r>
              <a:rPr lang="en-US" dirty="0"/>
              <a:t>What if all intervals need to be scheduled?</a:t>
            </a:r>
          </a:p>
          <a:p>
            <a:pPr lvl="1"/>
            <a:r>
              <a:rPr lang="en-US" dirty="0"/>
              <a:t>Example: Lectures are intervals and resources are classrooms</a:t>
            </a:r>
          </a:p>
          <a:p>
            <a:pPr lvl="1"/>
            <a:r>
              <a:rPr lang="en-US" dirty="0"/>
              <a:t>Example: Roasting pigs are intervals and resources are fire pits</a:t>
            </a:r>
          </a:p>
          <a:p>
            <a:r>
              <a:rPr lang="en-US" dirty="0"/>
              <a:t>The problem is to find the minimum number  of resources needed to satisfy all intervals</a:t>
            </a:r>
          </a:p>
          <a:p>
            <a:r>
              <a:rPr lang="en-US" dirty="0"/>
              <a:t>The book calls this problem </a:t>
            </a:r>
            <a:r>
              <a:rPr lang="en-US" b="1" dirty="0"/>
              <a:t>interval partitioning</a:t>
            </a:r>
          </a:p>
        </p:txBody>
      </p:sp>
    </p:spTree>
    <p:extLst>
      <p:ext uri="{BB962C8B-B14F-4D97-AF65-F5344CB8AC3E}">
        <p14:creationId xmlns:p14="http://schemas.microsoft.com/office/powerpoint/2010/main" val="4173411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Interval partitioning: visualization</a:t>
            </a:r>
          </a:p>
        </p:txBody>
      </p:sp>
      <p:sp>
        <p:nvSpPr>
          <p:cNvPr id="3" name="Content Placeholder 2"/>
          <p:cNvSpPr>
            <a:spLocks noGrp="1"/>
          </p:cNvSpPr>
          <p:nvPr>
            <p:ph idx="1"/>
          </p:nvPr>
        </p:nvSpPr>
        <p:spPr/>
        <p:txBody>
          <a:bodyPr>
            <a:normAutofit fontScale="92500" lnSpcReduction="20000"/>
          </a:bodyPr>
          <a:lstStyle/>
          <a:p>
            <a:r>
              <a:rPr lang="en-US" dirty="0"/>
              <a:t>Intervals to schedule (arranged unhelpfully):</a:t>
            </a:r>
          </a:p>
          <a:p>
            <a:endParaRPr lang="en-US" dirty="0"/>
          </a:p>
          <a:p>
            <a:endParaRPr lang="en-US" dirty="0"/>
          </a:p>
          <a:p>
            <a:endParaRPr lang="en-US" dirty="0"/>
          </a:p>
          <a:p>
            <a:endParaRPr lang="en-US" dirty="0"/>
          </a:p>
          <a:p>
            <a:r>
              <a:rPr lang="en-US" dirty="0"/>
              <a:t>Intervals to schedule (arranged helpfully):</a:t>
            </a:r>
          </a:p>
          <a:p>
            <a:endParaRPr lang="en-US" dirty="0"/>
          </a:p>
          <a:p>
            <a:endParaRPr lang="en-US" dirty="0"/>
          </a:p>
          <a:p>
            <a:endParaRPr lang="en-US" dirty="0"/>
          </a:p>
          <a:p>
            <a:endParaRPr lang="en-US" dirty="0"/>
          </a:p>
          <a:p>
            <a:r>
              <a:rPr lang="en-US" dirty="0"/>
              <a:t>The depth </a:t>
            </a:r>
            <a:r>
              <a:rPr lang="en-US" b="1" i="1" dirty="0"/>
              <a:t>d</a:t>
            </a:r>
            <a:r>
              <a:rPr lang="en-US" dirty="0"/>
              <a:t> of a set of intervals is the maximum number that pass a single point on the time-line</a:t>
            </a:r>
          </a:p>
          <a:p>
            <a:endParaRPr lang="en-US" dirty="0"/>
          </a:p>
          <a:p>
            <a:endParaRPr lang="en-US" dirty="0"/>
          </a:p>
        </p:txBody>
      </p:sp>
      <p:grpSp>
        <p:nvGrpSpPr>
          <p:cNvPr id="34" name="Group 33"/>
          <p:cNvGrpSpPr/>
          <p:nvPr/>
        </p:nvGrpSpPr>
        <p:grpSpPr>
          <a:xfrm>
            <a:off x="2438400" y="2362200"/>
            <a:ext cx="6934200" cy="1143000"/>
            <a:chOff x="914400" y="2590800"/>
            <a:chExt cx="6934200" cy="1143000"/>
          </a:xfrm>
        </p:grpSpPr>
        <p:cxnSp>
          <p:nvCxnSpPr>
            <p:cNvPr id="5" name="Straight Connector 4"/>
            <p:cNvCxnSpPr/>
            <p:nvPr/>
          </p:nvCxnSpPr>
          <p:spPr>
            <a:xfrm>
              <a:off x="914400" y="2895600"/>
              <a:ext cx="990600" cy="0"/>
            </a:xfrm>
            <a:prstGeom prst="line">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8" name="Straight Connector 7"/>
            <p:cNvCxnSpPr/>
            <p:nvPr/>
          </p:nvCxnSpPr>
          <p:spPr>
            <a:xfrm>
              <a:off x="4876800" y="2895600"/>
              <a:ext cx="1600200" cy="4762"/>
            </a:xfrm>
            <a:prstGeom prst="line">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9" name="Straight Connector 8"/>
            <p:cNvCxnSpPr/>
            <p:nvPr/>
          </p:nvCxnSpPr>
          <p:spPr>
            <a:xfrm>
              <a:off x="6834188" y="2590800"/>
              <a:ext cx="990600" cy="0"/>
            </a:xfrm>
            <a:prstGeom prst="line">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10" name="Straight Connector 9"/>
            <p:cNvCxnSpPr/>
            <p:nvPr/>
          </p:nvCxnSpPr>
          <p:spPr>
            <a:xfrm>
              <a:off x="914400" y="3348037"/>
              <a:ext cx="2700337" cy="0"/>
            </a:xfrm>
            <a:prstGeom prst="line">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11" name="Straight Connector 10"/>
            <p:cNvCxnSpPr/>
            <p:nvPr/>
          </p:nvCxnSpPr>
          <p:spPr>
            <a:xfrm flipV="1">
              <a:off x="2514600" y="2881312"/>
              <a:ext cx="1100137" cy="14288"/>
            </a:xfrm>
            <a:prstGeom prst="line">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12" name="Straight Connector 11"/>
            <p:cNvCxnSpPr/>
            <p:nvPr/>
          </p:nvCxnSpPr>
          <p:spPr>
            <a:xfrm>
              <a:off x="914400" y="3733800"/>
              <a:ext cx="990600" cy="0"/>
            </a:xfrm>
            <a:prstGeom prst="line">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13" name="Straight Connector 12"/>
            <p:cNvCxnSpPr/>
            <p:nvPr/>
          </p:nvCxnSpPr>
          <p:spPr>
            <a:xfrm>
              <a:off x="6172200" y="3352800"/>
              <a:ext cx="990600" cy="0"/>
            </a:xfrm>
            <a:prstGeom prst="line">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14" name="Straight Connector 13"/>
            <p:cNvCxnSpPr/>
            <p:nvPr/>
          </p:nvCxnSpPr>
          <p:spPr>
            <a:xfrm>
              <a:off x="4876800" y="3733800"/>
              <a:ext cx="1600200" cy="0"/>
            </a:xfrm>
            <a:prstGeom prst="line">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15" name="Straight Connector 14"/>
            <p:cNvCxnSpPr/>
            <p:nvPr/>
          </p:nvCxnSpPr>
          <p:spPr>
            <a:xfrm>
              <a:off x="6858000" y="3733800"/>
              <a:ext cx="990600" cy="0"/>
            </a:xfrm>
            <a:prstGeom prst="line">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16" name="Straight Connector 15"/>
            <p:cNvCxnSpPr/>
            <p:nvPr/>
          </p:nvCxnSpPr>
          <p:spPr>
            <a:xfrm>
              <a:off x="2514600" y="2590800"/>
              <a:ext cx="3124200" cy="0"/>
            </a:xfrm>
            <a:prstGeom prst="line">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grpSp>
      <p:grpSp>
        <p:nvGrpSpPr>
          <p:cNvPr id="33" name="Group 32"/>
          <p:cNvGrpSpPr/>
          <p:nvPr/>
        </p:nvGrpSpPr>
        <p:grpSpPr>
          <a:xfrm>
            <a:off x="2476500" y="4343400"/>
            <a:ext cx="6934200" cy="852488"/>
            <a:chOff x="952500" y="5319712"/>
            <a:chExt cx="6934200" cy="852488"/>
          </a:xfrm>
        </p:grpSpPr>
        <p:cxnSp>
          <p:nvCxnSpPr>
            <p:cNvPr id="23" name="Straight Connector 22"/>
            <p:cNvCxnSpPr/>
            <p:nvPr/>
          </p:nvCxnSpPr>
          <p:spPr>
            <a:xfrm>
              <a:off x="952500" y="5334000"/>
              <a:ext cx="990600" cy="0"/>
            </a:xfrm>
            <a:prstGeom prst="line">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24" name="Straight Connector 23"/>
            <p:cNvCxnSpPr/>
            <p:nvPr/>
          </p:nvCxnSpPr>
          <p:spPr>
            <a:xfrm>
              <a:off x="4914900" y="5334000"/>
              <a:ext cx="1600200" cy="4762"/>
            </a:xfrm>
            <a:prstGeom prst="line">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25" name="Straight Connector 24"/>
            <p:cNvCxnSpPr/>
            <p:nvPr/>
          </p:nvCxnSpPr>
          <p:spPr>
            <a:xfrm>
              <a:off x="6872288" y="5334000"/>
              <a:ext cx="990600" cy="0"/>
            </a:xfrm>
            <a:prstGeom prst="line">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26" name="Straight Connector 25"/>
            <p:cNvCxnSpPr/>
            <p:nvPr/>
          </p:nvCxnSpPr>
          <p:spPr>
            <a:xfrm>
              <a:off x="952500" y="5786437"/>
              <a:ext cx="2700337" cy="0"/>
            </a:xfrm>
            <a:prstGeom prst="line">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27" name="Straight Connector 26"/>
            <p:cNvCxnSpPr/>
            <p:nvPr/>
          </p:nvCxnSpPr>
          <p:spPr>
            <a:xfrm flipV="1">
              <a:off x="2552700" y="5319712"/>
              <a:ext cx="1100137" cy="14288"/>
            </a:xfrm>
            <a:prstGeom prst="line">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28" name="Straight Connector 27"/>
            <p:cNvCxnSpPr/>
            <p:nvPr/>
          </p:nvCxnSpPr>
          <p:spPr>
            <a:xfrm>
              <a:off x="952500" y="6172200"/>
              <a:ext cx="990600" cy="0"/>
            </a:xfrm>
            <a:prstGeom prst="line">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29" name="Straight Connector 28"/>
            <p:cNvCxnSpPr/>
            <p:nvPr/>
          </p:nvCxnSpPr>
          <p:spPr>
            <a:xfrm>
              <a:off x="6210300" y="6172200"/>
              <a:ext cx="990600" cy="0"/>
            </a:xfrm>
            <a:prstGeom prst="line">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30" name="Straight Connector 29"/>
            <p:cNvCxnSpPr/>
            <p:nvPr/>
          </p:nvCxnSpPr>
          <p:spPr>
            <a:xfrm>
              <a:off x="4914900" y="5791200"/>
              <a:ext cx="1600200" cy="0"/>
            </a:xfrm>
            <a:prstGeom prst="line">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31" name="Straight Connector 30"/>
            <p:cNvCxnSpPr/>
            <p:nvPr/>
          </p:nvCxnSpPr>
          <p:spPr>
            <a:xfrm>
              <a:off x="6896100" y="5791200"/>
              <a:ext cx="990600" cy="0"/>
            </a:xfrm>
            <a:prstGeom prst="line">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cxnSp>
          <p:nvCxnSpPr>
            <p:cNvPr id="32" name="Straight Connector 31"/>
            <p:cNvCxnSpPr/>
            <p:nvPr/>
          </p:nvCxnSpPr>
          <p:spPr>
            <a:xfrm>
              <a:off x="2552700" y="6172200"/>
              <a:ext cx="3124200" cy="0"/>
            </a:xfrm>
            <a:prstGeom prst="line">
              <a:avLst/>
            </a:prstGeom>
            <a:ln>
              <a:headEnd type="oval" w="med" len="med"/>
              <a:tailEnd type="oval" w="med" len="med"/>
            </a:ln>
          </p:spPr>
          <p:style>
            <a:lnRef idx="3">
              <a:schemeClr val="accent1"/>
            </a:lnRef>
            <a:fillRef idx="0">
              <a:schemeClr val="accent1"/>
            </a:fillRef>
            <a:effectRef idx="2">
              <a:schemeClr val="accent1"/>
            </a:effectRef>
            <a:fontRef idx="minor">
              <a:schemeClr val="tx1"/>
            </a:fontRef>
          </p:style>
        </p:cxnSp>
      </p:grpSp>
    </p:spTree>
    <p:extLst>
      <p:ext uri="{BB962C8B-B14F-4D97-AF65-F5344CB8AC3E}">
        <p14:creationId xmlns:p14="http://schemas.microsoft.com/office/powerpoint/2010/main" val="1548205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Interval partitioning algorithm</a:t>
            </a:r>
          </a:p>
        </p:txBody>
      </p:sp>
      <p:sp>
        <p:nvSpPr>
          <p:cNvPr id="3" name="Content Placeholder 2"/>
          <p:cNvSpPr>
            <a:spLocks noGrp="1"/>
          </p:cNvSpPr>
          <p:nvPr>
            <p:ph idx="1"/>
          </p:nvPr>
        </p:nvSpPr>
        <p:spPr/>
        <p:txBody>
          <a:bodyPr>
            <a:normAutofit/>
          </a:bodyPr>
          <a:lstStyle/>
          <a:p>
            <a:r>
              <a:rPr lang="en-US" dirty="0"/>
              <a:t>Sort intervals by their start times</a:t>
            </a:r>
          </a:p>
          <a:p>
            <a:r>
              <a:rPr lang="en-US" dirty="0"/>
              <a:t>Let </a:t>
            </a:r>
            <a:r>
              <a:rPr lang="en-US" b="1" i="1" dirty="0"/>
              <a:t>I</a:t>
            </a:r>
            <a:r>
              <a:rPr lang="en-US" baseline="-25000" dirty="0"/>
              <a:t>1</a:t>
            </a:r>
            <a:r>
              <a:rPr lang="en-US" dirty="0"/>
              <a:t>, </a:t>
            </a:r>
            <a:r>
              <a:rPr lang="en-US" b="1" i="1" dirty="0"/>
              <a:t>I</a:t>
            </a:r>
            <a:r>
              <a:rPr lang="en-US" baseline="-25000" dirty="0"/>
              <a:t>2</a:t>
            </a:r>
            <a:r>
              <a:rPr lang="en-US" dirty="0"/>
              <a:t>, …, </a:t>
            </a:r>
            <a:r>
              <a:rPr lang="en-US" b="1" i="1" dirty="0"/>
              <a:t>I</a:t>
            </a:r>
            <a:r>
              <a:rPr lang="en-US" b="1" i="1" baseline="-25000" dirty="0"/>
              <a:t>n</a:t>
            </a:r>
            <a:r>
              <a:rPr lang="en-US" dirty="0"/>
              <a:t> be the ordered intervals</a:t>
            </a:r>
          </a:p>
          <a:p>
            <a:r>
              <a:rPr lang="en-US" dirty="0"/>
              <a:t>For </a:t>
            </a:r>
            <a:r>
              <a:rPr lang="en-US" b="1" i="1" dirty="0"/>
              <a:t>j</a:t>
            </a:r>
            <a:r>
              <a:rPr lang="en-US" dirty="0"/>
              <a:t> = 1, 2, 3, ..., </a:t>
            </a:r>
            <a:r>
              <a:rPr lang="en-US" b="1" i="1" dirty="0"/>
              <a:t>n</a:t>
            </a:r>
          </a:p>
          <a:p>
            <a:pPr lvl="1"/>
            <a:r>
              <a:rPr lang="en-US" dirty="0"/>
              <a:t>For each interval </a:t>
            </a:r>
            <a:r>
              <a:rPr lang="en-US" b="1" i="1" dirty="0"/>
              <a:t>I</a:t>
            </a:r>
            <a:r>
              <a:rPr lang="en-US" b="1" i="1" baseline="-25000" dirty="0"/>
              <a:t>i</a:t>
            </a:r>
            <a:r>
              <a:rPr lang="en-US" dirty="0"/>
              <a:t> that precedes </a:t>
            </a:r>
            <a:r>
              <a:rPr lang="en-US" b="1" i="1" dirty="0" err="1"/>
              <a:t>I</a:t>
            </a:r>
            <a:r>
              <a:rPr lang="en-US" b="1" i="1" baseline="-25000" dirty="0" err="1"/>
              <a:t>j</a:t>
            </a:r>
            <a:r>
              <a:rPr lang="en-US" dirty="0"/>
              <a:t> in sorted order and overlaps it</a:t>
            </a:r>
          </a:p>
          <a:p>
            <a:pPr lvl="2"/>
            <a:r>
              <a:rPr lang="en-US" dirty="0"/>
              <a:t>Exclude the label of </a:t>
            </a:r>
            <a:r>
              <a:rPr lang="en-US" b="1" i="1" dirty="0"/>
              <a:t>I</a:t>
            </a:r>
            <a:r>
              <a:rPr lang="en-US" b="1" i="1" baseline="-25000" dirty="0"/>
              <a:t>i</a:t>
            </a:r>
            <a:r>
              <a:rPr lang="en-US" dirty="0"/>
              <a:t> from consideration for </a:t>
            </a:r>
            <a:r>
              <a:rPr lang="en-US" b="1" i="1" dirty="0" err="1"/>
              <a:t>I</a:t>
            </a:r>
            <a:r>
              <a:rPr lang="en-US" b="1" i="1" baseline="-25000" dirty="0" err="1"/>
              <a:t>j</a:t>
            </a:r>
            <a:endParaRPr lang="en-US" b="1" i="1" baseline="-25000" dirty="0"/>
          </a:p>
          <a:p>
            <a:pPr lvl="1"/>
            <a:r>
              <a:rPr lang="en-US" dirty="0"/>
              <a:t>If there is any label from {1, 2, …, </a:t>
            </a:r>
            <a:r>
              <a:rPr lang="en-US" b="1" i="1" dirty="0"/>
              <a:t>d</a:t>
            </a:r>
            <a:r>
              <a:rPr lang="en-US" dirty="0"/>
              <a:t>} that has not been excluded</a:t>
            </a:r>
          </a:p>
          <a:p>
            <a:pPr lvl="2"/>
            <a:r>
              <a:rPr lang="en-US" dirty="0"/>
              <a:t>Assign that label to </a:t>
            </a:r>
            <a:r>
              <a:rPr lang="en-US" b="1" i="1" dirty="0" err="1"/>
              <a:t>I</a:t>
            </a:r>
            <a:r>
              <a:rPr lang="en-US" b="1" i="1" baseline="-25000" dirty="0" err="1"/>
              <a:t>j</a:t>
            </a:r>
            <a:endParaRPr lang="en-US" b="1" i="1" baseline="-25000" dirty="0"/>
          </a:p>
          <a:p>
            <a:pPr lvl="1"/>
            <a:r>
              <a:rPr lang="en-US" dirty="0"/>
              <a:t>Else</a:t>
            </a:r>
          </a:p>
          <a:p>
            <a:pPr lvl="2"/>
            <a:r>
              <a:rPr lang="en-US" dirty="0"/>
              <a:t>Leave </a:t>
            </a:r>
            <a:r>
              <a:rPr lang="en-US" b="1" i="1" dirty="0" err="1"/>
              <a:t>I</a:t>
            </a:r>
            <a:r>
              <a:rPr lang="en-US" b="1" i="1" baseline="-25000" dirty="0" err="1"/>
              <a:t>j</a:t>
            </a:r>
            <a:r>
              <a:rPr lang="en-US" dirty="0"/>
              <a:t> unlabeled</a:t>
            </a:r>
          </a:p>
        </p:txBody>
      </p:sp>
    </p:spTree>
    <p:extLst>
      <p:ext uri="{BB962C8B-B14F-4D97-AF65-F5344CB8AC3E}">
        <p14:creationId xmlns:p14="http://schemas.microsoft.com/office/powerpoint/2010/main" val="376367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Interval partitioning correctness</a:t>
            </a:r>
          </a:p>
        </p:txBody>
      </p:sp>
      <p:sp>
        <p:nvSpPr>
          <p:cNvPr id="3" name="Content Placeholder 2"/>
          <p:cNvSpPr>
            <a:spLocks noGrp="1"/>
          </p:cNvSpPr>
          <p:nvPr>
            <p:ph idx="1"/>
          </p:nvPr>
        </p:nvSpPr>
        <p:spPr/>
        <p:txBody>
          <a:bodyPr>
            <a:normAutofit/>
          </a:bodyPr>
          <a:lstStyle/>
          <a:p>
            <a:r>
              <a:rPr lang="en-US" b="1" dirty="0"/>
              <a:t>Claim:</a:t>
            </a:r>
            <a:r>
              <a:rPr lang="en-US" dirty="0"/>
              <a:t> In our algorithm, every interval will be assigned a label, and no two overlapping intervals will receive the same label.</a:t>
            </a:r>
          </a:p>
          <a:p>
            <a:r>
              <a:rPr lang="en-US" b="1" dirty="0"/>
              <a:t>Proof:</a:t>
            </a:r>
            <a:r>
              <a:rPr lang="en-US" dirty="0"/>
              <a:t> Consider interval </a:t>
            </a:r>
            <a:r>
              <a:rPr lang="en-US" b="1" i="1" dirty="0" err="1"/>
              <a:t>I</a:t>
            </a:r>
            <a:r>
              <a:rPr lang="en-US" b="1" i="1" baseline="-25000" dirty="0" err="1"/>
              <a:t>j</a:t>
            </a:r>
            <a:r>
              <a:rPr lang="en-US" dirty="0"/>
              <a:t>, and suppose there are </a:t>
            </a:r>
            <a:r>
              <a:rPr lang="en-US" b="1" i="1" dirty="0"/>
              <a:t>t</a:t>
            </a:r>
            <a:r>
              <a:rPr lang="en-US" dirty="0"/>
              <a:t> intervals earlier in the sorted order that overlap it. These </a:t>
            </a:r>
            <a:r>
              <a:rPr lang="en-US" b="1" i="1" dirty="0"/>
              <a:t>t</a:t>
            </a:r>
            <a:r>
              <a:rPr lang="en-US" dirty="0"/>
              <a:t> intervals with </a:t>
            </a:r>
            <a:r>
              <a:rPr lang="en-US" b="1" i="1" dirty="0" err="1"/>
              <a:t>I</a:t>
            </a:r>
            <a:r>
              <a:rPr lang="en-US" b="1" i="1" baseline="-25000" dirty="0" err="1"/>
              <a:t>j</a:t>
            </a:r>
            <a:r>
              <a:rPr lang="en-US" dirty="0"/>
              <a:t> form </a:t>
            </a:r>
            <a:r>
              <a:rPr lang="en-US" b="1" i="1" dirty="0"/>
              <a:t>t</a:t>
            </a:r>
            <a:r>
              <a:rPr lang="en-US" dirty="0"/>
              <a:t> + 1 intervals that pass over a common point on the time-line.  Thus, </a:t>
            </a:r>
            <a:r>
              <a:rPr lang="en-US" b="1" i="1" dirty="0"/>
              <a:t>t</a:t>
            </a:r>
            <a:r>
              <a:rPr lang="en-US" dirty="0"/>
              <a:t> + 1 ≤ </a:t>
            </a:r>
            <a:r>
              <a:rPr lang="en-US" b="1" i="1" dirty="0"/>
              <a:t>d</a:t>
            </a:r>
            <a:r>
              <a:rPr lang="en-US" dirty="0"/>
              <a:t> and </a:t>
            </a:r>
            <a:r>
              <a:rPr lang="en-US" b="1" i="1" dirty="0"/>
              <a:t>t</a:t>
            </a:r>
            <a:r>
              <a:rPr lang="en-US" dirty="0"/>
              <a:t> ≤ </a:t>
            </a:r>
            <a:r>
              <a:rPr lang="en-US" b="1" i="1" dirty="0"/>
              <a:t>d</a:t>
            </a:r>
            <a:r>
              <a:rPr lang="en-US" dirty="0"/>
              <a:t> – 1.  Thus, there must be at least one label left to be assigned to </a:t>
            </a:r>
            <a:r>
              <a:rPr lang="en-US" b="1" i="1" dirty="0" err="1"/>
              <a:t>I</a:t>
            </a:r>
            <a:r>
              <a:rPr lang="en-US" b="1" i="1" baseline="-25000" dirty="0" err="1"/>
              <a:t>j</a:t>
            </a:r>
            <a:r>
              <a:rPr lang="en-US" dirty="0"/>
              <a:t>.</a:t>
            </a:r>
          </a:p>
        </p:txBody>
      </p:sp>
    </p:spTree>
    <p:extLst>
      <p:ext uri="{BB962C8B-B14F-4D97-AF65-F5344CB8AC3E}">
        <p14:creationId xmlns:p14="http://schemas.microsoft.com/office/powerpoint/2010/main" val="3183939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Proof continued</a:t>
            </a:r>
          </a:p>
        </p:txBody>
      </p:sp>
      <p:sp>
        <p:nvSpPr>
          <p:cNvPr id="3" name="Content Placeholder 2"/>
          <p:cNvSpPr>
            <a:spLocks noGrp="1"/>
          </p:cNvSpPr>
          <p:nvPr>
            <p:ph idx="1"/>
          </p:nvPr>
        </p:nvSpPr>
        <p:spPr/>
        <p:txBody>
          <a:bodyPr/>
          <a:lstStyle/>
          <a:p>
            <a:r>
              <a:rPr lang="en-US" dirty="0"/>
              <a:t>To show that no two overlapping intervals are assigned the same label, consider two intervals </a:t>
            </a:r>
            <a:r>
              <a:rPr lang="en-US" b="1" i="1" dirty="0"/>
              <a:t>I</a:t>
            </a:r>
            <a:r>
              <a:rPr lang="en-US" dirty="0"/>
              <a:t> and </a:t>
            </a:r>
            <a:r>
              <a:rPr lang="en-US" b="1" i="1" dirty="0"/>
              <a:t>I'</a:t>
            </a:r>
            <a:r>
              <a:rPr lang="en-US" dirty="0"/>
              <a:t> that overlap.  Suppose that </a:t>
            </a:r>
            <a:r>
              <a:rPr lang="en-US" b="1" i="1" dirty="0"/>
              <a:t>I</a:t>
            </a:r>
            <a:r>
              <a:rPr lang="en-US" dirty="0"/>
              <a:t> precedes </a:t>
            </a:r>
            <a:r>
              <a:rPr lang="en-US" b="1" i="1" dirty="0"/>
              <a:t>I'</a:t>
            </a:r>
            <a:r>
              <a:rPr lang="en-US" dirty="0"/>
              <a:t> in the sorted order.  When </a:t>
            </a:r>
            <a:r>
              <a:rPr lang="en-US" b="1" i="1" dirty="0"/>
              <a:t>I'</a:t>
            </a:r>
            <a:r>
              <a:rPr lang="en-US" dirty="0"/>
              <a:t> is considered by the algorithm, </a:t>
            </a:r>
            <a:r>
              <a:rPr lang="en-US" b="1" i="1" dirty="0"/>
              <a:t>I</a:t>
            </a:r>
            <a:r>
              <a:rPr lang="en-US" dirty="0"/>
              <a:t> is in the set of intervals whose labels are excluded. ∎</a:t>
            </a:r>
          </a:p>
        </p:txBody>
      </p:sp>
    </p:spTree>
    <p:extLst>
      <p:ext uri="{BB962C8B-B14F-4D97-AF65-F5344CB8AC3E}">
        <p14:creationId xmlns:p14="http://schemas.microsoft.com/office/powerpoint/2010/main" val="10397665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4235</TotalTime>
  <Words>2104</Words>
  <Application>Microsoft Office PowerPoint</Application>
  <PresentationFormat>Widescreen</PresentationFormat>
  <Paragraphs>221</Paragraphs>
  <Slides>34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Arial</vt:lpstr>
      <vt:lpstr>Calibri</vt:lpstr>
      <vt:lpstr>Cambria Math</vt:lpstr>
      <vt:lpstr>Corbel</vt:lpstr>
      <vt:lpstr>Wingdings</vt:lpstr>
      <vt:lpstr>Wingdings 2</vt:lpstr>
      <vt:lpstr>Wingdings 3</vt:lpstr>
      <vt:lpstr>Module</vt:lpstr>
      <vt:lpstr>COMP 4500</vt:lpstr>
      <vt:lpstr>Last time</vt:lpstr>
      <vt:lpstr>Questions?</vt:lpstr>
      <vt:lpstr>Logical warmup</vt:lpstr>
      <vt:lpstr>Scheduling all intervals</vt:lpstr>
      <vt:lpstr>Interval partitioning: visualization</vt:lpstr>
      <vt:lpstr>Interval partitioning algorithm</vt:lpstr>
      <vt:lpstr>Interval partitioning correctness</vt:lpstr>
      <vt:lpstr>Proof continued</vt:lpstr>
      <vt:lpstr>Scheduling to minimize lateness</vt:lpstr>
      <vt:lpstr>Scheduling example</vt:lpstr>
      <vt:lpstr>Designing the algorithm</vt:lpstr>
      <vt:lpstr>Minimizing lateness algorithm</vt:lpstr>
      <vt:lpstr>Observations</vt:lpstr>
      <vt:lpstr>All schedules with no inversions and no idle time have the same maximum lateness</vt:lpstr>
      <vt:lpstr>There is an optimal schedule with no inversions and no idle time</vt:lpstr>
      <vt:lpstr>Illustration of jobs i and j </vt:lpstr>
      <vt:lpstr>Proof continued</vt:lpstr>
      <vt:lpstr>Our greedy algorithm is optimal</vt:lpstr>
      <vt:lpstr>Three-Sentence Summary of Shortest Paths and Minimum Spanning Tree</vt:lpstr>
      <vt:lpstr>Shortest Paths</vt:lpstr>
      <vt:lpstr>Shortest path set up</vt:lpstr>
      <vt:lpstr>Designing the algorithm</vt:lpstr>
      <vt:lpstr>Dijkstra's algorithm</vt:lpstr>
      <vt:lpstr>Dijkstra's algorithm example</vt:lpstr>
      <vt:lpstr>Consider S at any point during the algorithm</vt:lpstr>
      <vt:lpstr>Proof continued</vt:lpstr>
      <vt:lpstr>Proof continued</vt:lpstr>
      <vt:lpstr>Reflections on Dijkstra's algorithm</vt:lpstr>
      <vt:lpstr>Running time for Dijkstra's algorithm</vt:lpstr>
      <vt:lpstr>Quiz</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639</cp:revision>
  <dcterms:created xsi:type="dcterms:W3CDTF">2009-08-24T20:26:10Z</dcterms:created>
  <dcterms:modified xsi:type="dcterms:W3CDTF">2024-01-31T14:59:33Z</dcterms:modified>
</cp:coreProperties>
</file>